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6" r:id="rId1"/>
  </p:sldMasterIdLst>
  <p:notesMasterIdLst>
    <p:notesMasterId r:id="rId13"/>
  </p:notesMasterIdLst>
  <p:sldIdLst>
    <p:sldId id="312" r:id="rId2"/>
    <p:sldId id="265" r:id="rId3"/>
    <p:sldId id="310" r:id="rId4"/>
    <p:sldId id="292" r:id="rId5"/>
    <p:sldId id="266" r:id="rId6"/>
    <p:sldId id="316" r:id="rId7"/>
    <p:sldId id="313" r:id="rId8"/>
    <p:sldId id="291" r:id="rId9"/>
    <p:sldId id="305" r:id="rId10"/>
    <p:sldId id="311" r:id="rId11"/>
    <p:sldId id="315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C666"/>
    <a:srgbClr val="1C1A17"/>
    <a:srgbClr val="000000"/>
    <a:srgbClr val="9BDA7B"/>
    <a:srgbClr val="8AA94A"/>
    <a:srgbClr val="A4B9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just format 3 - Dekorfärg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37"/>
    <p:restoredTop sz="84743"/>
  </p:normalViewPr>
  <p:slideViewPr>
    <p:cSldViewPr snapToGrid="0">
      <p:cViewPr varScale="1">
        <p:scale>
          <a:sx n="95" d="100"/>
          <a:sy n="95" d="100"/>
        </p:scale>
        <p:origin x="10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298B7-EA5C-48CA-B69B-72833607FCBB}" type="datetimeFigureOut">
              <a:rPr lang="sv-SE"/>
              <a:t>2021-09-26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D3453-9CA4-4A6D-AA3E-4AC20A128CD4}" type="slidenum">
              <a:rPr lang="sv-SE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598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3453-9CA4-4A6D-AA3E-4AC20A128CD4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9375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3453-9CA4-4A6D-AA3E-4AC20A128CD4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7608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3453-9CA4-4A6D-AA3E-4AC20A128CD4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0407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>
              <a:cs typeface="Calibri" panose="020F0502020204030204"/>
            </a:endParaRPr>
          </a:p>
          <a:p>
            <a:pPr marL="0" indent="0">
              <a:buNone/>
            </a:pPr>
            <a:endParaRPr lang="sv-SE" dirty="0">
              <a:cs typeface="Calibri" panose="020F0502020204030204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3453-9CA4-4A6D-AA3E-4AC20A128CD4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8690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v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3453-9CA4-4A6D-AA3E-4AC20A128CD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474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3453-9CA4-4A6D-AA3E-4AC20A128CD4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4125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3453-9CA4-4A6D-AA3E-4AC20A128CD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9057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ea typeface="+mn-lt"/>
              <a:cs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3453-9CA4-4A6D-AA3E-4AC20A128CD4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998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3453-9CA4-4A6D-AA3E-4AC20A128CD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118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>
              <a:solidFill>
                <a:srgbClr val="404040"/>
              </a:solidFill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3453-9CA4-4A6D-AA3E-4AC20A128CD4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9746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3453-9CA4-4A6D-AA3E-4AC20A128CD4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817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0D529D-B7BE-1B40-8FAC-57B62CA6A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0A8FE0C-72C7-BB4E-8283-AD8130483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8B69F5A-16CD-1E4C-BD41-4D470327F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99F147F-AA63-B248-A19F-92A854D2F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C9299B5-86E0-4E47-AF9F-7614B57FC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902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4A9A59-89AA-C44D-9D1C-8F60F569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AADC23E-D2D8-2B46-B26C-4530FED559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A7318AF-1339-CA4D-B292-39875AE04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8CA47C5-9897-8A42-AC93-F27BC1B4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905731E-B886-3241-922A-ADEAD9996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793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03B936E2-2706-2A44-8A92-5A1143343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9F89A53-7F51-2848-9D36-B31847DDC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B563105-216C-6045-B950-3385DCF3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44A210E-77F2-3E4E-A09B-589DEFE6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9D0F18C-52B4-1545-8B53-A1B5DCBD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0281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F688D3-F3FF-6642-89CE-D4CE337CF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8DFCCF0-272E-FF4B-B52F-D5A1044C5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479354E-4983-7F49-A201-09D1420BE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E1E5E00-2BB0-B643-B34A-5F060042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40E7340-122C-FE42-9E23-D608C4F26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8240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F5C72D-F6AD-CE45-95EF-2E3D179C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22B6F3A-F372-6D40-92F1-25C30D684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D25BB67-7295-C849-9801-33324CED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29E042B-02CD-064C-A178-D90A8CAE3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5C9F7C6-1585-6945-9BF9-2C5FE52AD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5462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F0081E-BC20-CB4F-9A69-0224B2FF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C4E6CC6-F8A3-7548-9C44-A7A2BD1F9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5A089F9-B9B8-4E40-AC72-E26395429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AF5D325-54F3-8042-ADF8-B1701FE0A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C664029-DD18-DF41-99EC-CDBF4BEB3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4CC9C7C-066A-864E-8D2B-973E7E56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4058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95D4D4-3FC0-B440-97FA-3027C498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C06EFE3-F6EE-5A4D-88C7-B9CE860A0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44E3AB8-220A-7B4A-B336-F5C59013A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1D51FFF-D29E-A24A-ABD7-E4F75FD57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4A91DBD-BDE5-D445-9152-A1E311C736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3D6FE73F-7653-664F-86B8-ACF82DA32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93F2E1E-C18E-F947-9E90-2ECCEDC8E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733F1867-DFCC-F945-96BA-2B5E145B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8065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DD5252-8A84-A143-8F1B-000C22E9A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D7B2C3D-C628-944A-8CB0-38E18132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618C844-0FFE-9745-8289-B01F459E7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3076285-F4BB-9446-9313-2AD22A9D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5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ED78DA3-A5B1-F544-8F64-9BEE1ABE1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532175F-38E3-ED4F-9747-74C792A5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742D7BE-EDA5-0944-AF9E-3D6F610A5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807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1F34B8-2AED-C04C-9606-CC4FDB00F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31D5350-95D3-EC43-A721-D4FA98EAB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E8D4077-1E0F-0B49-A0FC-430B8C688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F9C6D30-5758-B64C-96A6-17A6683A0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3D3773-29DB-6049-B95C-75ABCD3D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201DAEA-0ED6-6F4F-B47A-B3DB2132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3007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51FA3A-30A3-5841-8289-88B8D088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4E52CB1-D04D-1B4E-A526-58C60DAE5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75E853C-9AD8-D94F-83B5-3BF482D97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A337D96-3CF6-8247-AF40-CE1A4A596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3D97DAA-9220-6642-B8CE-E7021A390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F87955B-97B8-7D4F-A084-1D407F3E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641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F64E8EF-84C8-1249-85E6-C0E57D9B4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01FF5B5-99D0-144D-8A45-F56BBEF4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92A0ABF-59A6-C545-B85D-8BA4599BD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0A13A-DB3F-4AD5-B6AF-BDA0278A0A39}" type="datetimeFigureOut">
              <a:rPr lang="sv-SE" smtClean="0"/>
              <a:t>2021-09-26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DBAEAA5-4C72-8A40-9928-1AA2B7826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EA358F-3C3E-7C44-8396-E21F8CAE4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594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ke.nilsson@rsmh.se" TargetMode="External"/><Relationship Id="rId5" Type="http://schemas.openxmlformats.org/officeDocument/2006/relationships/hyperlink" Target="mailto:malin.wigg@rsmh.se" TargetMode="External"/><Relationship Id="rId4" Type="http://schemas.openxmlformats.org/officeDocument/2006/relationships/hyperlink" Target="mailto:annika.bostedt@rsmh.se" TargetMode="External"/><Relationship Id="rId9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vägg, person, kläder, leende&#10;&#10;Automatiskt genererad beskrivning">
            <a:extLst>
              <a:ext uri="{FF2B5EF4-FFF2-40B4-BE49-F238E27FC236}">
                <a16:creationId xmlns:a16="http://schemas.microsoft.com/office/drawing/2014/main" id="{32EF6969-ABFA-F747-8602-C7FAC00EC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4" r="169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5C4307A-273F-CE4A-BD67-B534D3D0D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266584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latin typeface="Perpetua" panose="02020502060401020303" pitchFamily="18" charset="77"/>
              </a:rPr>
              <a:t>Presentation of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B99A73E-FA01-FD4F-9E0A-661215306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1063" y="5336486"/>
            <a:ext cx="5453955" cy="1091541"/>
          </a:xfr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algn="ctr"/>
            <a:r>
              <a:rPr lang="en-US" sz="7000" dirty="0" err="1">
                <a:solidFill>
                  <a:schemeClr val="tx1"/>
                </a:solidFill>
                <a:latin typeface="Perpetua" panose="02020502060401020303" pitchFamily="18" charset="77"/>
              </a:rPr>
              <a:t>SECISo</a:t>
            </a:r>
            <a:r>
              <a:rPr lang="en-US" sz="7000" dirty="0">
                <a:solidFill>
                  <a:schemeClr val="tx1"/>
                </a:solidFill>
                <a:latin typeface="Perpetua" panose="02020502060401020303" pitchFamily="18" charset="77"/>
              </a:rPr>
              <a:t> 2.0</a:t>
            </a:r>
          </a:p>
          <a:p>
            <a:pPr algn="ctr"/>
            <a:endParaRPr lang="en-US" sz="2000" dirty="0">
              <a:solidFill>
                <a:schemeClr val="tx1"/>
              </a:solidFill>
              <a:latin typeface="Perpetua" panose="02020502060401020303" pitchFamily="18" charset="77"/>
            </a:endParaRPr>
          </a:p>
          <a:p>
            <a:pPr algn="ctr"/>
            <a:r>
              <a:rPr lang="en-US" sz="3400" dirty="0">
                <a:solidFill>
                  <a:schemeClr val="tx1"/>
                </a:solidFill>
                <a:latin typeface="Perpetua" panose="02020502060401020303" pitchFamily="18" charset="77"/>
              </a:rPr>
              <a:t>2018-10-01-2021-09-30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objekt 11">
            <a:extLst>
              <a:ext uri="{FF2B5EF4-FFF2-40B4-BE49-F238E27FC236}">
                <a16:creationId xmlns:a16="http://schemas.microsoft.com/office/drawing/2014/main" id="{0BC53B27-8F55-0F40-8175-E445BFB7D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8873" y="0"/>
            <a:ext cx="1603127" cy="604435"/>
          </a:xfrm>
          <a:prstGeom prst="rect">
            <a:avLst/>
          </a:prstGeom>
        </p:spPr>
      </p:pic>
      <p:pic>
        <p:nvPicPr>
          <p:cNvPr id="11" name="Bildobjekt 12">
            <a:extLst>
              <a:ext uri="{FF2B5EF4-FFF2-40B4-BE49-F238E27FC236}">
                <a16:creationId xmlns:a16="http://schemas.microsoft.com/office/drawing/2014/main" id="{3BDF1926-2804-4E4A-BA08-29EB389E9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8872" y="523773"/>
            <a:ext cx="1603127" cy="149803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140ECF6-54AF-F14B-90BD-4C9A763955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5" y="440441"/>
            <a:ext cx="3550133" cy="1498033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E7FB04-4C76-A940-84F6-BAA327EFD950}"/>
              </a:ext>
            </a:extLst>
          </p:cNvPr>
          <p:cNvSpPr/>
          <p:nvPr/>
        </p:nvSpPr>
        <p:spPr>
          <a:xfrm>
            <a:off x="317938" y="2568604"/>
            <a:ext cx="39161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Perpetua" panose="02020502060401020303" pitchFamily="18" charset="77"/>
              </a:rPr>
              <a:t>Annika </a:t>
            </a:r>
            <a:r>
              <a:rPr lang="en-US" sz="1600" b="1" dirty="0" err="1">
                <a:latin typeface="Perpetua" panose="02020502060401020303" pitchFamily="18" charset="77"/>
              </a:rPr>
              <a:t>Bostedt</a:t>
            </a:r>
            <a:r>
              <a:rPr lang="en-US" sz="1600" dirty="0">
                <a:latin typeface="Perpetua" panose="02020502060401020303" pitchFamily="18" charset="77"/>
              </a:rPr>
              <a:t>, </a:t>
            </a:r>
            <a:r>
              <a:rPr lang="en-US" sz="1600" dirty="0" err="1">
                <a:latin typeface="Perpetua" panose="02020502060401020303" pitchFamily="18" charset="77"/>
              </a:rPr>
              <a:t>projectleader</a:t>
            </a:r>
            <a:r>
              <a:rPr lang="en-US" sz="1600" dirty="0">
                <a:latin typeface="Perpetua" panose="02020502060401020303" pitchFamily="18" charset="77"/>
              </a:rPr>
              <a:t> </a:t>
            </a:r>
          </a:p>
          <a:p>
            <a:endParaRPr lang="en-US" sz="1600" dirty="0">
              <a:latin typeface="Perpetua" panose="02020502060401020303" pitchFamily="18" charset="77"/>
            </a:endParaRPr>
          </a:p>
          <a:p>
            <a:r>
              <a:rPr lang="en-US" sz="1600" b="1" dirty="0" err="1">
                <a:latin typeface="Perpetua" panose="02020502060401020303" pitchFamily="18" charset="77"/>
              </a:rPr>
              <a:t>Malin</a:t>
            </a:r>
            <a:r>
              <a:rPr lang="en-US" sz="1600" b="1" dirty="0">
                <a:latin typeface="Perpetua" panose="02020502060401020303" pitchFamily="18" charset="77"/>
              </a:rPr>
              <a:t> </a:t>
            </a:r>
            <a:r>
              <a:rPr lang="en-US" sz="1600" b="1" dirty="0" err="1">
                <a:latin typeface="Perpetua" panose="02020502060401020303" pitchFamily="18" charset="77"/>
              </a:rPr>
              <a:t>Wigg</a:t>
            </a:r>
            <a:r>
              <a:rPr lang="en-US" sz="1600" dirty="0">
                <a:latin typeface="Perpetua" panose="02020502060401020303" pitchFamily="18" charset="77"/>
              </a:rPr>
              <a:t>, temporary </a:t>
            </a:r>
            <a:r>
              <a:rPr lang="en-US" sz="1600" dirty="0" err="1">
                <a:latin typeface="Perpetua" panose="02020502060401020303" pitchFamily="18" charset="77"/>
              </a:rPr>
              <a:t>projectleader</a:t>
            </a:r>
            <a:r>
              <a:rPr lang="en-US" sz="1600" dirty="0">
                <a:latin typeface="Perpetua" panose="02020502060401020303" pitchFamily="18" charset="77"/>
              </a:rPr>
              <a:t> </a:t>
            </a:r>
          </a:p>
          <a:p>
            <a:endParaRPr lang="en-US" sz="1600" dirty="0">
              <a:latin typeface="Perpetua" panose="02020502060401020303" pitchFamily="18" charset="77"/>
            </a:endParaRPr>
          </a:p>
          <a:p>
            <a:r>
              <a:rPr lang="en-US" sz="1600" b="1" dirty="0" err="1">
                <a:latin typeface="Perpetua" panose="02020502060401020303" pitchFamily="18" charset="77"/>
              </a:rPr>
              <a:t>Åke</a:t>
            </a:r>
            <a:r>
              <a:rPr lang="en-US" sz="1600" b="1" dirty="0">
                <a:latin typeface="Perpetua" panose="02020502060401020303" pitchFamily="18" charset="77"/>
              </a:rPr>
              <a:t> Nilsson</a:t>
            </a:r>
            <a:r>
              <a:rPr lang="en-US" sz="1600" dirty="0">
                <a:latin typeface="Perpetua" panose="02020502060401020303" pitchFamily="18" charset="77"/>
              </a:rPr>
              <a:t>, CFO &amp; LL.M</a:t>
            </a:r>
          </a:p>
          <a:p>
            <a:endParaRPr lang="en-US" sz="1600" dirty="0">
              <a:latin typeface="Perpetua" panose="02020502060401020303" pitchFamily="18" charset="77"/>
            </a:endParaRPr>
          </a:p>
          <a:p>
            <a:r>
              <a:rPr lang="en-US" sz="1600" b="1" dirty="0">
                <a:latin typeface="Perpetua" panose="02020502060401020303" pitchFamily="18" charset="77"/>
              </a:rPr>
              <a:t>Jacob </a:t>
            </a:r>
            <a:r>
              <a:rPr lang="en-US" sz="1600" b="1" dirty="0" err="1">
                <a:latin typeface="Perpetua" panose="02020502060401020303" pitchFamily="18" charset="77"/>
              </a:rPr>
              <a:t>Schulze</a:t>
            </a:r>
            <a:r>
              <a:rPr lang="en-US" sz="1600" dirty="0" err="1">
                <a:latin typeface="Perpetua" panose="02020502060401020303" pitchFamily="18" charset="77"/>
              </a:rPr>
              <a:t>,Communicator</a:t>
            </a:r>
            <a:r>
              <a:rPr lang="en-US" sz="1600" dirty="0">
                <a:latin typeface="Perpetua" panose="02020502060401020303" pitchFamily="18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9139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886FD4-A8C5-F243-8D0C-FC7C480B9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err="1">
                <a:solidFill>
                  <a:srgbClr val="1C1A17"/>
                </a:solidFill>
                <a:latin typeface="Perpetua" panose="02020502060401020303" pitchFamily="18" charset="77"/>
              </a:rPr>
              <a:t>How</a:t>
            </a:r>
            <a:r>
              <a:rPr lang="sv-SE" b="1" dirty="0">
                <a:solidFill>
                  <a:srgbClr val="1C1A17"/>
                </a:solidFill>
                <a:latin typeface="Perpetua" panose="02020502060401020303" pitchFamily="18" charset="77"/>
              </a:rPr>
              <a:t> do </a:t>
            </a:r>
            <a:r>
              <a:rPr lang="sv-SE" b="1" dirty="0" err="1">
                <a:solidFill>
                  <a:srgbClr val="1C1A17"/>
                </a:solidFill>
                <a:latin typeface="Perpetua" panose="02020502060401020303" pitchFamily="18" charset="77"/>
              </a:rPr>
              <a:t>we</a:t>
            </a:r>
            <a:r>
              <a:rPr lang="sv-SE" b="1" dirty="0">
                <a:solidFill>
                  <a:srgbClr val="1C1A17"/>
                </a:solidFill>
                <a:latin typeface="Perpetua" panose="02020502060401020303" pitchFamily="18" charset="77"/>
              </a:rPr>
              <a:t> </a:t>
            </a:r>
            <a:r>
              <a:rPr lang="sv-SE" b="1" dirty="0" err="1">
                <a:solidFill>
                  <a:srgbClr val="1C1A17"/>
                </a:solidFill>
                <a:latin typeface="Perpetua" panose="02020502060401020303" pitchFamily="18" charset="77"/>
              </a:rPr>
              <a:t>proceed</a:t>
            </a:r>
            <a:r>
              <a:rPr lang="sv-SE" b="1" dirty="0">
                <a:solidFill>
                  <a:srgbClr val="1C1A17"/>
                </a:solidFill>
                <a:latin typeface="Perpetua" panose="02020502060401020303" pitchFamily="18" charset="77"/>
              </a:rPr>
              <a:t>?</a:t>
            </a:r>
            <a:endParaRPr lang="en-US" b="1" dirty="0">
              <a:solidFill>
                <a:srgbClr val="1C1A17"/>
              </a:solidFill>
              <a:latin typeface="Perpetua" panose="02020502060401020303" pitchFamily="18" charset="77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69B10B0-F259-FD45-9AD7-F61800D89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60616" cy="4351338"/>
          </a:xfrm>
        </p:spPr>
        <p:txBody>
          <a:bodyPr/>
          <a:lstStyle/>
          <a:p>
            <a:r>
              <a:rPr lang="sv-SE" sz="4000" dirty="0">
                <a:solidFill>
                  <a:srgbClr val="404040"/>
                </a:solidFill>
                <a:latin typeface="Perpetua" panose="02020502060401020303" pitchFamily="18" charset="77"/>
              </a:rPr>
              <a:t>Peer support </a:t>
            </a:r>
            <a:r>
              <a:rPr lang="sv-SE" sz="4000" dirty="0" err="1">
                <a:solidFill>
                  <a:srgbClr val="404040"/>
                </a:solidFill>
                <a:latin typeface="Perpetua" panose="02020502060401020303" pitchFamily="18" charset="77"/>
              </a:rPr>
              <a:t>groups</a:t>
            </a:r>
            <a:endParaRPr lang="sv-SE" sz="4000" dirty="0">
              <a:solidFill>
                <a:srgbClr val="404040"/>
              </a:solidFill>
              <a:latin typeface="Perpetua" panose="02020502060401020303" pitchFamily="18" charset="77"/>
            </a:endParaRPr>
          </a:p>
          <a:p>
            <a:r>
              <a:rPr lang="sv-SE" sz="4000" dirty="0" err="1">
                <a:solidFill>
                  <a:srgbClr val="404040"/>
                </a:solidFill>
                <a:latin typeface="Perpetua" panose="02020502060401020303" pitchFamily="18" charset="77"/>
              </a:rPr>
              <a:t>SEd-network</a:t>
            </a:r>
            <a:endParaRPr lang="sv-SE" sz="4000" dirty="0">
              <a:solidFill>
                <a:srgbClr val="404040"/>
              </a:solidFill>
              <a:latin typeface="Perpetua" panose="02020502060401020303" pitchFamily="18" charset="77"/>
            </a:endParaRPr>
          </a:p>
          <a:p>
            <a:r>
              <a:rPr lang="sv-SE" sz="4000" dirty="0">
                <a:solidFill>
                  <a:srgbClr val="404040"/>
                </a:solidFill>
                <a:latin typeface="Perpetua" panose="02020502060401020303" pitchFamily="18" charset="77"/>
              </a:rPr>
              <a:t>Transnational </a:t>
            </a:r>
            <a:r>
              <a:rPr lang="sv-SE" sz="4000" dirty="0" err="1">
                <a:solidFill>
                  <a:srgbClr val="404040"/>
                </a:solidFill>
                <a:latin typeface="Perpetua" panose="02020502060401020303" pitchFamily="18" charset="77"/>
              </a:rPr>
              <a:t>exchanges</a:t>
            </a:r>
            <a:endParaRPr lang="sv-SE" sz="4000" dirty="0">
              <a:solidFill>
                <a:srgbClr val="404040"/>
              </a:solidFill>
              <a:latin typeface="Perpetua" panose="02020502060401020303" pitchFamily="18" charset="77"/>
            </a:endParaRPr>
          </a:p>
          <a:p>
            <a:r>
              <a:rPr lang="sv-SE" sz="4000" dirty="0" err="1">
                <a:solidFill>
                  <a:srgbClr val="404040"/>
                </a:solidFill>
                <a:latin typeface="Perpetua" panose="02020502060401020303" pitchFamily="18" charset="77"/>
              </a:rPr>
              <a:t>Financial</a:t>
            </a:r>
            <a:r>
              <a:rPr lang="sv-SE" sz="4000" dirty="0">
                <a:solidFill>
                  <a:srgbClr val="404040"/>
                </a:solidFill>
                <a:latin typeface="Perpetua" panose="02020502060401020303" pitchFamily="18" charset="77"/>
              </a:rPr>
              <a:t> </a:t>
            </a:r>
            <a:r>
              <a:rPr lang="sv-SE" sz="4000" dirty="0" err="1">
                <a:solidFill>
                  <a:srgbClr val="404040"/>
                </a:solidFill>
                <a:latin typeface="Perpetua" panose="02020502060401020303" pitchFamily="18" charset="77"/>
              </a:rPr>
              <a:t>matters</a:t>
            </a:r>
            <a:endParaRPr lang="sv-SE" sz="4000" dirty="0">
              <a:solidFill>
                <a:srgbClr val="404040"/>
              </a:solidFill>
              <a:latin typeface="Perpetua" panose="02020502060401020303" pitchFamily="18" charset="77"/>
            </a:endParaRPr>
          </a:p>
          <a:p>
            <a:endParaRPr lang="sv-SE" dirty="0">
              <a:solidFill>
                <a:srgbClr val="404040"/>
              </a:solidFill>
            </a:endParaRPr>
          </a:p>
          <a:p>
            <a:endParaRPr lang="sv-SE" dirty="0">
              <a:solidFill>
                <a:srgbClr val="40404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Bildobjekt 6">
            <a:extLst>
              <a:ext uri="{FF2B5EF4-FFF2-40B4-BE49-F238E27FC236}">
                <a16:creationId xmlns:a16="http://schemas.microsoft.com/office/drawing/2014/main" id="{5C41B21A-7FDE-EF44-96E9-EE3F1F913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816" y="5636550"/>
            <a:ext cx="1566292" cy="657401"/>
          </a:xfrm>
          <a:prstGeom prst="rect">
            <a:avLst/>
          </a:prstGeom>
        </p:spPr>
      </p:pic>
      <p:pic>
        <p:nvPicPr>
          <p:cNvPr id="5" name="Bildobjekt 11">
            <a:extLst>
              <a:ext uri="{FF2B5EF4-FFF2-40B4-BE49-F238E27FC236}">
                <a16:creationId xmlns:a16="http://schemas.microsoft.com/office/drawing/2014/main" id="{75B04B27-F265-0046-B50E-3FF6DD583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194" y="5689516"/>
            <a:ext cx="1603127" cy="604435"/>
          </a:xfrm>
          <a:prstGeom prst="rect">
            <a:avLst/>
          </a:prstGeom>
        </p:spPr>
      </p:pic>
      <p:pic>
        <p:nvPicPr>
          <p:cNvPr id="6" name="Bildobjekt 12">
            <a:extLst>
              <a:ext uri="{FF2B5EF4-FFF2-40B4-BE49-F238E27FC236}">
                <a16:creationId xmlns:a16="http://schemas.microsoft.com/office/drawing/2014/main" id="{23F9674B-2B41-234E-87EC-214D53E8B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8407" y="5480254"/>
            <a:ext cx="1094722" cy="102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9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tshållare för innehåll 3" descr="En bild som visar vägg, person, kläder, leende&#10;&#10;Automatiskt genererad beskrivning">
            <a:extLst>
              <a:ext uri="{FF2B5EF4-FFF2-40B4-BE49-F238E27FC236}">
                <a16:creationId xmlns:a16="http://schemas.microsoft.com/office/drawing/2014/main" id="{31CE877D-7CF1-414B-A946-1A0C734777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19" r="11120" b="1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D9D9376-EB22-7D43-899E-B439D1F49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197" y="380839"/>
            <a:ext cx="3822189" cy="1899912"/>
          </a:xfrm>
        </p:spPr>
        <p:txBody>
          <a:bodyPr>
            <a:normAutofit fontScale="90000"/>
          </a:bodyPr>
          <a:lstStyle/>
          <a:p>
            <a:r>
              <a:rPr lang="sv-SE" sz="4000" b="1" dirty="0">
                <a:solidFill>
                  <a:srgbClr val="1C1A17"/>
                </a:solidFill>
                <a:latin typeface="Perpetua" panose="02020502060401020303" pitchFamily="18" charset="77"/>
              </a:rPr>
              <a:t>Do </a:t>
            </a:r>
            <a:r>
              <a:rPr lang="sv-SE" sz="4000" b="1" dirty="0" err="1">
                <a:solidFill>
                  <a:srgbClr val="1C1A17"/>
                </a:solidFill>
                <a:latin typeface="Perpetua" panose="02020502060401020303" pitchFamily="18" charset="77"/>
              </a:rPr>
              <a:t>you</a:t>
            </a:r>
            <a:r>
              <a:rPr lang="sv-SE" sz="4000" b="1" dirty="0">
                <a:solidFill>
                  <a:srgbClr val="1C1A17"/>
                </a:solidFill>
                <a:latin typeface="Perpetua" panose="02020502060401020303" pitchFamily="18" charset="77"/>
              </a:rPr>
              <a:t> </a:t>
            </a:r>
            <a:r>
              <a:rPr lang="sv-SE" sz="4000" b="1" dirty="0" err="1">
                <a:solidFill>
                  <a:srgbClr val="1C1A17"/>
                </a:solidFill>
                <a:latin typeface="Perpetua" panose="02020502060401020303" pitchFamily="18" charset="77"/>
              </a:rPr>
              <a:t>have</a:t>
            </a:r>
            <a:r>
              <a:rPr lang="sv-SE" sz="4000" b="1" dirty="0">
                <a:solidFill>
                  <a:srgbClr val="1C1A17"/>
                </a:solidFill>
                <a:latin typeface="Perpetua" panose="02020502060401020303" pitchFamily="18" charset="77"/>
              </a:rPr>
              <a:t> </a:t>
            </a:r>
            <a:r>
              <a:rPr lang="sv-SE" sz="4000" b="1" dirty="0" err="1">
                <a:solidFill>
                  <a:srgbClr val="1C1A17"/>
                </a:solidFill>
                <a:latin typeface="Perpetua" panose="02020502060401020303" pitchFamily="18" charset="77"/>
              </a:rPr>
              <a:t>any</a:t>
            </a:r>
            <a:r>
              <a:rPr lang="sv-SE" sz="4000" b="1" dirty="0">
                <a:solidFill>
                  <a:srgbClr val="1C1A17"/>
                </a:solidFill>
                <a:latin typeface="Perpetua" panose="02020502060401020303" pitchFamily="18" charset="77"/>
              </a:rPr>
              <a:t> </a:t>
            </a:r>
            <a:r>
              <a:rPr lang="sv-SE" sz="4000" b="1" dirty="0" err="1">
                <a:solidFill>
                  <a:srgbClr val="1C1A17"/>
                </a:solidFill>
                <a:latin typeface="Perpetua" panose="02020502060401020303" pitchFamily="18" charset="77"/>
              </a:rPr>
              <a:t>questions</a:t>
            </a:r>
            <a:r>
              <a:rPr lang="sv-SE" sz="4000" b="1" dirty="0">
                <a:solidFill>
                  <a:srgbClr val="1C1A17"/>
                </a:solidFill>
                <a:latin typeface="Perpetua" panose="02020502060401020303" pitchFamily="18" charset="77"/>
              </a:rPr>
              <a:t>? </a:t>
            </a:r>
            <a:r>
              <a:rPr lang="sv-SE" sz="4000" b="1" dirty="0" err="1">
                <a:solidFill>
                  <a:srgbClr val="1C1A17"/>
                </a:solidFill>
                <a:latin typeface="Perpetua" panose="02020502060401020303" pitchFamily="18" charset="77"/>
              </a:rPr>
              <a:t>Please</a:t>
            </a:r>
            <a:r>
              <a:rPr lang="sv-SE" sz="4000" b="1" dirty="0">
                <a:solidFill>
                  <a:srgbClr val="1C1A17"/>
                </a:solidFill>
                <a:latin typeface="Perpetua" panose="02020502060401020303" pitchFamily="18" charset="77"/>
              </a:rPr>
              <a:t>, </a:t>
            </a:r>
            <a:r>
              <a:rPr lang="sv-SE" sz="4000" b="1" dirty="0" err="1">
                <a:solidFill>
                  <a:srgbClr val="1C1A17"/>
                </a:solidFill>
                <a:latin typeface="Perpetua" panose="02020502060401020303" pitchFamily="18" charset="77"/>
              </a:rPr>
              <a:t>contact</a:t>
            </a:r>
            <a:r>
              <a:rPr lang="sv-SE" sz="4000" b="1" dirty="0">
                <a:solidFill>
                  <a:srgbClr val="1C1A17"/>
                </a:solidFill>
                <a:latin typeface="Perpetua" panose="02020502060401020303" pitchFamily="18" charset="77"/>
              </a:rPr>
              <a:t> </a:t>
            </a:r>
            <a:r>
              <a:rPr lang="sv-SE" sz="4000" b="1" dirty="0" err="1">
                <a:solidFill>
                  <a:srgbClr val="1C1A17"/>
                </a:solidFill>
                <a:latin typeface="Perpetua" panose="02020502060401020303" pitchFamily="18" charset="77"/>
              </a:rPr>
              <a:t>us</a:t>
            </a:r>
            <a:r>
              <a:rPr lang="sv-SE" sz="4000" b="1" dirty="0">
                <a:solidFill>
                  <a:srgbClr val="1C1A17"/>
                </a:solidFill>
                <a:latin typeface="Perpetua" panose="02020502060401020303" pitchFamily="18" charset="77"/>
              </a:rPr>
              <a:t>! </a:t>
            </a:r>
            <a:endParaRPr lang="en-US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4E1F93-CD68-44B0-AA9B-CC22E7C88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6540" y="2434201"/>
            <a:ext cx="5092412" cy="37427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 sz="2400" dirty="0">
                <a:latin typeface="Perpetua" panose="02020502060401020303" pitchFamily="18" charset="77"/>
              </a:rPr>
              <a:t>Annika </a:t>
            </a:r>
            <a:r>
              <a:rPr lang="sv-SE" sz="2400" dirty="0" err="1">
                <a:latin typeface="Perpetua" panose="02020502060401020303" pitchFamily="18" charset="77"/>
              </a:rPr>
              <a:t>Bostedt</a:t>
            </a:r>
            <a:r>
              <a:rPr lang="sv-SE" sz="2400" dirty="0">
                <a:latin typeface="Perpetua" panose="02020502060401020303" pitchFamily="18" charset="77"/>
              </a:rPr>
              <a:t>, </a:t>
            </a:r>
            <a:r>
              <a:rPr lang="sv-SE" sz="2400" dirty="0">
                <a:latin typeface="Perpetua" panose="02020502060401020303" pitchFamily="18" charset="77"/>
                <a:hlinkClick r:id="rId4"/>
              </a:rPr>
              <a:t>annika.bostedt@rsmh.se</a:t>
            </a:r>
            <a:r>
              <a:rPr lang="sv-SE" sz="2400" dirty="0">
                <a:latin typeface="Perpetua" panose="02020502060401020303" pitchFamily="18" charset="77"/>
              </a:rPr>
              <a:t> </a:t>
            </a:r>
          </a:p>
          <a:p>
            <a:pPr marL="0" indent="0">
              <a:buNone/>
            </a:pPr>
            <a:endParaRPr lang="sv-SE" sz="2400" dirty="0">
              <a:latin typeface="Perpetua" panose="02020502060401020303" pitchFamily="18" charset="77"/>
            </a:endParaRPr>
          </a:p>
          <a:p>
            <a:pPr marL="0" indent="0">
              <a:buNone/>
            </a:pPr>
            <a:r>
              <a:rPr lang="sv-SE" sz="2400" dirty="0">
                <a:latin typeface="Perpetua" panose="02020502060401020303" pitchFamily="18" charset="77"/>
              </a:rPr>
              <a:t>Malin </a:t>
            </a:r>
            <a:r>
              <a:rPr lang="sv-SE" sz="2400" dirty="0" err="1">
                <a:latin typeface="Perpetua" panose="02020502060401020303" pitchFamily="18" charset="77"/>
              </a:rPr>
              <a:t>Wigg</a:t>
            </a:r>
            <a:r>
              <a:rPr lang="sv-SE" sz="2400" dirty="0">
                <a:latin typeface="Perpetua" panose="02020502060401020303" pitchFamily="18" charset="77"/>
              </a:rPr>
              <a:t>, </a:t>
            </a:r>
            <a:r>
              <a:rPr lang="sv-SE" sz="2400" dirty="0">
                <a:latin typeface="Perpetua" panose="02020502060401020303" pitchFamily="18" charset="77"/>
                <a:hlinkClick r:id="rId5"/>
              </a:rPr>
              <a:t>malin.wigg@rsmh.se</a:t>
            </a:r>
            <a:r>
              <a:rPr lang="sv-SE" sz="2400" dirty="0">
                <a:latin typeface="Perpetua" panose="02020502060401020303" pitchFamily="18" charset="77"/>
              </a:rPr>
              <a:t> </a:t>
            </a:r>
          </a:p>
          <a:p>
            <a:pPr marL="0" indent="0">
              <a:buNone/>
            </a:pPr>
            <a:endParaRPr lang="sv-SE" sz="2400" dirty="0">
              <a:latin typeface="Perpetua" panose="02020502060401020303" pitchFamily="18" charset="77"/>
            </a:endParaRPr>
          </a:p>
          <a:p>
            <a:pPr marL="0" indent="0">
              <a:buNone/>
            </a:pPr>
            <a:r>
              <a:rPr lang="sv-SE" sz="2400" dirty="0">
                <a:latin typeface="Perpetua" panose="02020502060401020303" pitchFamily="18" charset="77"/>
              </a:rPr>
              <a:t>Åke Nilsson, </a:t>
            </a:r>
            <a:r>
              <a:rPr lang="sv-SE" sz="2400" dirty="0">
                <a:latin typeface="Perpetua" panose="02020502060401020303" pitchFamily="18" charset="77"/>
                <a:hlinkClick r:id="rId6"/>
              </a:rPr>
              <a:t>ake.nilsson@rsmh.se</a:t>
            </a:r>
            <a:endParaRPr lang="sv-SE" sz="2400" dirty="0">
              <a:latin typeface="Perpetua" panose="02020502060401020303" pitchFamily="18" charset="77"/>
            </a:endParaRPr>
          </a:p>
          <a:p>
            <a:pPr marL="0" indent="0">
              <a:buNone/>
            </a:pPr>
            <a:endParaRPr lang="sv-SE" sz="2400" dirty="0">
              <a:latin typeface="Perpetua" panose="02020502060401020303" pitchFamily="18" charset="77"/>
            </a:endParaRPr>
          </a:p>
          <a:p>
            <a:pPr marL="0" indent="0">
              <a:buNone/>
            </a:pPr>
            <a:endParaRPr lang="sv-SE" sz="2400" dirty="0">
              <a:latin typeface="Perpetua" panose="02020502060401020303" pitchFamily="18" charset="77"/>
            </a:endParaRPr>
          </a:p>
          <a:p>
            <a:pPr marL="0" indent="0">
              <a:buNone/>
            </a:pPr>
            <a:r>
              <a:rPr lang="sv-SE" sz="2400" dirty="0">
                <a:latin typeface="Perpetua" panose="02020502060401020303" pitchFamily="18" charset="77"/>
              </a:rPr>
              <a:t>Read </a:t>
            </a:r>
            <a:r>
              <a:rPr lang="sv-SE" sz="2400" dirty="0" err="1">
                <a:latin typeface="Perpetua" panose="02020502060401020303" pitchFamily="18" charset="77"/>
              </a:rPr>
              <a:t>more</a:t>
            </a:r>
            <a:r>
              <a:rPr lang="sv-SE" sz="2400" dirty="0">
                <a:latin typeface="Perpetua" panose="02020502060401020303" pitchFamily="18" charset="77"/>
              </a:rPr>
              <a:t>: </a:t>
            </a:r>
          </a:p>
          <a:p>
            <a:pPr marL="0" indent="0">
              <a:buNone/>
            </a:pPr>
            <a:r>
              <a:rPr lang="sv-SE" sz="2400" dirty="0" err="1">
                <a:latin typeface="Perpetua" panose="02020502060401020303" pitchFamily="18" charset="77"/>
              </a:rPr>
              <a:t>www.seciso.org</a:t>
            </a:r>
            <a:r>
              <a:rPr lang="sv-SE" sz="2400" dirty="0">
                <a:latin typeface="Perpetua" panose="02020502060401020303" pitchFamily="18" charset="77"/>
              </a:rPr>
              <a:t> </a:t>
            </a:r>
          </a:p>
          <a:p>
            <a:pPr marL="0" indent="0">
              <a:buNone/>
            </a:pPr>
            <a:r>
              <a:rPr lang="sv-SE" sz="2400" dirty="0" err="1">
                <a:latin typeface="Perpetua" panose="02020502060401020303" pitchFamily="18" charset="77"/>
              </a:rPr>
              <a:t>www.rsmh.se</a:t>
            </a:r>
            <a:endParaRPr lang="sv-SE" sz="2400" dirty="0">
              <a:latin typeface="Perpetua" panose="02020502060401020303" pitchFamily="18" charset="77"/>
            </a:endParaRPr>
          </a:p>
          <a:p>
            <a:endParaRPr lang="en-US" sz="2000" dirty="0"/>
          </a:p>
        </p:txBody>
      </p:sp>
      <p:pic>
        <p:nvPicPr>
          <p:cNvPr id="9" name="Bildobjekt 6">
            <a:extLst>
              <a:ext uri="{FF2B5EF4-FFF2-40B4-BE49-F238E27FC236}">
                <a16:creationId xmlns:a16="http://schemas.microsoft.com/office/drawing/2014/main" id="{513B9A73-DFBB-8A45-858D-5256FEA432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4050" y="6281200"/>
            <a:ext cx="1008654" cy="423350"/>
          </a:xfrm>
          <a:prstGeom prst="rect">
            <a:avLst/>
          </a:prstGeom>
        </p:spPr>
      </p:pic>
      <p:pic>
        <p:nvPicPr>
          <p:cNvPr id="10" name="Bildobjekt 11">
            <a:extLst>
              <a:ext uri="{FF2B5EF4-FFF2-40B4-BE49-F238E27FC236}">
                <a16:creationId xmlns:a16="http://schemas.microsoft.com/office/drawing/2014/main" id="{3A37A901-69C0-DE44-AF1C-3EFC3690A6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9643" y="6309336"/>
            <a:ext cx="1008655" cy="380298"/>
          </a:xfrm>
          <a:prstGeom prst="rect">
            <a:avLst/>
          </a:prstGeom>
        </p:spPr>
      </p:pic>
      <p:pic>
        <p:nvPicPr>
          <p:cNvPr id="12" name="Bildobjekt 12">
            <a:extLst>
              <a:ext uri="{FF2B5EF4-FFF2-40B4-BE49-F238E27FC236}">
                <a16:creationId xmlns:a16="http://schemas.microsoft.com/office/drawing/2014/main" id="{CD286E53-C254-BA4E-9648-456114D607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8341" y="6104266"/>
            <a:ext cx="642397" cy="600284"/>
          </a:xfrm>
          <a:prstGeom prst="rect">
            <a:avLst/>
          </a:prstGeom>
        </p:spPr>
      </p:pic>
      <p:sp>
        <p:nvSpPr>
          <p:cNvPr id="14" name="Rubrik 1">
            <a:extLst>
              <a:ext uri="{FF2B5EF4-FFF2-40B4-BE49-F238E27FC236}">
                <a16:creationId xmlns:a16="http://schemas.microsoft.com/office/drawing/2014/main" id="{8E45E92C-B22B-1144-A766-6C454EEC0EDD}"/>
              </a:ext>
            </a:extLst>
          </p:cNvPr>
          <p:cNvSpPr txBox="1">
            <a:spLocks/>
          </p:cNvSpPr>
          <p:nvPr/>
        </p:nvSpPr>
        <p:spPr>
          <a:xfrm>
            <a:off x="611262" y="534289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1" i="1" dirty="0" err="1">
                <a:solidFill>
                  <a:srgbClr val="1C1A17"/>
                </a:solidFill>
                <a:latin typeface="Perpetua" panose="02020502060401020303" pitchFamily="18" charset="77"/>
              </a:rPr>
              <a:t>Thanks</a:t>
            </a:r>
            <a:r>
              <a:rPr lang="sv-SE" sz="4000" b="1" i="1" dirty="0">
                <a:solidFill>
                  <a:srgbClr val="1C1A17"/>
                </a:solidFill>
                <a:latin typeface="Perpetua" panose="02020502060401020303" pitchFamily="18" charset="77"/>
              </a:rPr>
              <a:t> for </a:t>
            </a:r>
            <a:r>
              <a:rPr lang="sv-SE" sz="4000" b="1" i="1" dirty="0" err="1">
                <a:solidFill>
                  <a:srgbClr val="1C1A17"/>
                </a:solidFill>
                <a:latin typeface="Perpetua" panose="02020502060401020303" pitchFamily="18" charset="77"/>
              </a:rPr>
              <a:t>listening</a:t>
            </a:r>
            <a:r>
              <a:rPr lang="sv-SE" sz="4000" b="1" i="1" dirty="0">
                <a:solidFill>
                  <a:srgbClr val="1C1A17"/>
                </a:solidFill>
                <a:latin typeface="Perpetua" panose="02020502060401020303" pitchFamily="18" charset="77"/>
              </a:rPr>
              <a:t>!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1882589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BD2B7B-0702-412F-88B1-BC053AA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44" y="1477205"/>
            <a:ext cx="5434650" cy="3339303"/>
          </a:xfrm>
          <a:ln>
            <a:noFill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800" b="1" dirty="0">
                <a:solidFill>
                  <a:srgbClr val="1C1A17"/>
                </a:solidFill>
                <a:latin typeface="Perpetua" panose="02020502060401020303" pitchFamily="18" charset="77"/>
                <a:cs typeface="Calibri" panose="020F0502020204030204" pitchFamily="34" charset="0"/>
              </a:rPr>
              <a:t>The national Association for social and mental health (RSMH) </a:t>
            </a:r>
          </a:p>
        </p:txBody>
      </p:sp>
      <p:pic>
        <p:nvPicPr>
          <p:cNvPr id="5" name="Bildobjekt 4" descr="En bild som visar väg, utomhus, himmel, träd&#10;&#10;Automatiskt genererad beskrivning">
            <a:extLst>
              <a:ext uri="{FF2B5EF4-FFF2-40B4-BE49-F238E27FC236}">
                <a16:creationId xmlns:a16="http://schemas.microsoft.com/office/drawing/2014/main" id="{BC5841D8-961E-E24E-8B33-47B84D864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869" y="745553"/>
            <a:ext cx="5434650" cy="40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Bildobjekt 11">
            <a:extLst>
              <a:ext uri="{FF2B5EF4-FFF2-40B4-BE49-F238E27FC236}">
                <a16:creationId xmlns:a16="http://schemas.microsoft.com/office/drawing/2014/main" id="{248B784E-354C-5E45-980E-50497B8FE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194" y="5689516"/>
            <a:ext cx="1603127" cy="604435"/>
          </a:xfrm>
          <a:prstGeom prst="rect">
            <a:avLst/>
          </a:prstGeom>
        </p:spPr>
      </p:pic>
      <p:pic>
        <p:nvPicPr>
          <p:cNvPr id="20" name="Bildobjekt 12">
            <a:extLst>
              <a:ext uri="{FF2B5EF4-FFF2-40B4-BE49-F238E27FC236}">
                <a16:creationId xmlns:a16="http://schemas.microsoft.com/office/drawing/2014/main" id="{22A3949C-9352-B64D-AFC6-2B22DFEF7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8407" y="5480254"/>
            <a:ext cx="1094722" cy="1022957"/>
          </a:xfrm>
          <a:prstGeom prst="rect">
            <a:avLst/>
          </a:prstGeom>
        </p:spPr>
      </p:pic>
      <p:pic>
        <p:nvPicPr>
          <p:cNvPr id="21" name="Bildobjekt 6">
            <a:extLst>
              <a:ext uri="{FF2B5EF4-FFF2-40B4-BE49-F238E27FC236}">
                <a16:creationId xmlns:a16="http://schemas.microsoft.com/office/drawing/2014/main" id="{A35FAF6B-2A49-3F40-87F2-A89C181FDA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8816" y="5636550"/>
            <a:ext cx="1566292" cy="65740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6C7891A5-02A9-4B41-8198-C34E8643DD58}"/>
              </a:ext>
            </a:extLst>
          </p:cNvPr>
          <p:cNvSpPr txBox="1">
            <a:spLocks/>
          </p:cNvSpPr>
          <p:nvPr/>
        </p:nvSpPr>
        <p:spPr>
          <a:xfrm>
            <a:off x="591976" y="441150"/>
            <a:ext cx="5894832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1" dirty="0">
                <a:latin typeface="Perpetua" panose="02020502060401020303" pitchFamily="18" charset="77"/>
                <a:cs typeface="Calibri Light"/>
              </a:rPr>
              <a:t>Project </a:t>
            </a:r>
            <a:r>
              <a:rPr lang="sv-SE" b="1" dirty="0" err="1">
                <a:latin typeface="Perpetua" panose="02020502060401020303" pitchFamily="18" charset="77"/>
                <a:cs typeface="Calibri Light"/>
              </a:rPr>
              <a:t>owner</a:t>
            </a:r>
            <a:r>
              <a:rPr lang="sv-SE" b="1" dirty="0">
                <a:latin typeface="Perpetua" panose="02020502060401020303" pitchFamily="18" charset="77"/>
                <a:cs typeface="Calibri Light"/>
              </a:rPr>
              <a:t> </a:t>
            </a:r>
            <a:endParaRPr lang="sv-SE" b="1" dirty="0">
              <a:latin typeface="Perpetua" panose="02020502060401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3423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2B17B41D-234D-DA4F-BE94-D5C92DA5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393" y="602515"/>
            <a:ext cx="5894832" cy="1188720"/>
          </a:xfrm>
        </p:spPr>
        <p:txBody>
          <a:bodyPr>
            <a:normAutofit/>
          </a:bodyPr>
          <a:lstStyle/>
          <a:p>
            <a:r>
              <a:rPr lang="sv-SE" b="1" dirty="0" err="1">
                <a:latin typeface="Perpetua" panose="02020502060401020303" pitchFamily="18" charset="77"/>
                <a:cs typeface="Calibri Light"/>
              </a:rPr>
              <a:t>Background</a:t>
            </a:r>
            <a:endParaRPr lang="sv-SE" b="1" dirty="0">
              <a:latin typeface="Perpetua" panose="02020502060401020303" pitchFamily="18" charset="77"/>
            </a:endParaRPr>
          </a:p>
        </p:txBody>
      </p:sp>
      <p:sp>
        <p:nvSpPr>
          <p:cNvPr id="18" name="Content Placeholder 15">
            <a:extLst>
              <a:ext uri="{FF2B5EF4-FFF2-40B4-BE49-F238E27FC236}">
                <a16:creationId xmlns:a16="http://schemas.microsoft.com/office/drawing/2014/main" id="{4F3F3816-EA8E-4135-9650-16ACF1AA5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852" y="2092778"/>
            <a:ext cx="5963317" cy="3263206"/>
          </a:xfrm>
        </p:spPr>
        <p:txBody>
          <a:bodyPr>
            <a:normAutofit/>
          </a:bodyPr>
          <a:lstStyle/>
          <a:p>
            <a:r>
              <a:rPr lang="en-US" dirty="0">
                <a:latin typeface="Perpetua" panose="02020502060401020303" pitchFamily="18" charset="77"/>
              </a:rPr>
              <a:t>Previous partnerships formed the basis of the project</a:t>
            </a:r>
          </a:p>
          <a:p>
            <a:r>
              <a:rPr lang="en-US" dirty="0">
                <a:latin typeface="Perpetua" panose="02020502060401020303" pitchFamily="18" charset="77"/>
              </a:rPr>
              <a:t>Young people’s mental illness is increasing in Europe </a:t>
            </a:r>
          </a:p>
          <a:p>
            <a:r>
              <a:rPr lang="en-US" dirty="0">
                <a:latin typeface="Perpetua" panose="02020502060401020303" pitchFamily="18" charset="77"/>
              </a:rPr>
              <a:t>The need to adapt supported education based on a Swedish context, to be able to implement the method</a:t>
            </a:r>
          </a:p>
        </p:txBody>
      </p:sp>
      <p:pic>
        <p:nvPicPr>
          <p:cNvPr id="14" name="Bildobjekt 6">
            <a:extLst>
              <a:ext uri="{FF2B5EF4-FFF2-40B4-BE49-F238E27FC236}">
                <a16:creationId xmlns:a16="http://schemas.microsoft.com/office/drawing/2014/main" id="{44975AA8-DE21-3540-91AC-0BF923184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65" y="5965948"/>
            <a:ext cx="1440098" cy="604435"/>
          </a:xfrm>
          <a:prstGeom prst="rect">
            <a:avLst/>
          </a:prstGeom>
        </p:spPr>
      </p:pic>
      <p:pic>
        <p:nvPicPr>
          <p:cNvPr id="15" name="Bildobjekt 11">
            <a:extLst>
              <a:ext uri="{FF2B5EF4-FFF2-40B4-BE49-F238E27FC236}">
                <a16:creationId xmlns:a16="http://schemas.microsoft.com/office/drawing/2014/main" id="{34873B1D-7E53-1F4D-9409-9FBC5FEBD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652" y="6018914"/>
            <a:ext cx="1462647" cy="551469"/>
          </a:xfrm>
          <a:prstGeom prst="rect">
            <a:avLst/>
          </a:prstGeom>
        </p:spPr>
      </p:pic>
      <p:pic>
        <p:nvPicPr>
          <p:cNvPr id="17" name="Bildobjekt 12">
            <a:extLst>
              <a:ext uri="{FF2B5EF4-FFF2-40B4-BE49-F238E27FC236}">
                <a16:creationId xmlns:a16="http://schemas.microsoft.com/office/drawing/2014/main" id="{BA7550B5-D1BA-CC40-9651-2B150433A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8547" y="5838220"/>
            <a:ext cx="973669" cy="909840"/>
          </a:xfrm>
          <a:prstGeom prst="rect">
            <a:avLst/>
          </a:prstGeom>
        </p:spPr>
      </p:pic>
      <p:pic>
        <p:nvPicPr>
          <p:cNvPr id="7" name="Bildobjekt 6" descr="En bild som visar träd, utomhus, bänk, vatten&#10;&#10;Automatiskt genererad beskrivning">
            <a:extLst>
              <a:ext uri="{FF2B5EF4-FFF2-40B4-BE49-F238E27FC236}">
                <a16:creationId xmlns:a16="http://schemas.microsoft.com/office/drawing/2014/main" id="{F41619C5-9CBF-CF4D-8FCB-D29F8F222A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3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1A578B-3E3E-406D-80DC-C146082B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98096" cy="1325563"/>
          </a:xfrm>
        </p:spPr>
        <p:txBody>
          <a:bodyPr/>
          <a:lstStyle/>
          <a:p>
            <a:r>
              <a:rPr lang="sv-SE" b="1" dirty="0">
                <a:latin typeface="Perpetua" panose="02020502060401020303" pitchFamily="18" charset="77"/>
                <a:cs typeface="Calibri Light"/>
              </a:rPr>
              <a:t>The </a:t>
            </a:r>
            <a:r>
              <a:rPr lang="sv-SE" b="1" dirty="0" err="1">
                <a:latin typeface="Perpetua" panose="02020502060401020303" pitchFamily="18" charset="77"/>
                <a:cs typeface="Calibri Light"/>
              </a:rPr>
              <a:t>purpose</a:t>
            </a:r>
            <a:r>
              <a:rPr lang="sv-SE" b="1" dirty="0">
                <a:latin typeface="Perpetua" panose="02020502060401020303" pitchFamily="18" charset="77"/>
                <a:cs typeface="Calibri Light"/>
              </a:rPr>
              <a:t> and </a:t>
            </a:r>
            <a:r>
              <a:rPr lang="sv-SE" b="1" dirty="0" err="1">
                <a:latin typeface="Perpetua" panose="02020502060401020303" pitchFamily="18" charset="77"/>
                <a:cs typeface="Calibri Light"/>
              </a:rPr>
              <a:t>target</a:t>
            </a:r>
            <a:r>
              <a:rPr lang="sv-SE" b="1" dirty="0">
                <a:latin typeface="Perpetua" panose="02020502060401020303" pitchFamily="18" charset="77"/>
                <a:cs typeface="Calibri Light"/>
              </a:rPr>
              <a:t> </a:t>
            </a:r>
            <a:r>
              <a:rPr lang="sv-SE" b="1" dirty="0" err="1">
                <a:latin typeface="Perpetua" panose="02020502060401020303" pitchFamily="18" charset="77"/>
                <a:cs typeface="Calibri Light"/>
              </a:rPr>
              <a:t>group</a:t>
            </a:r>
            <a:r>
              <a:rPr lang="sv-SE" b="1" dirty="0">
                <a:latin typeface="Perpetua" panose="02020502060401020303" pitchFamily="18" charset="77"/>
                <a:cs typeface="Calibri Light"/>
              </a:rPr>
              <a:t> </a:t>
            </a:r>
            <a:r>
              <a:rPr lang="sv-SE" b="1" dirty="0" err="1">
                <a:latin typeface="Perpetua" panose="02020502060401020303" pitchFamily="18" charset="77"/>
                <a:cs typeface="Calibri Light"/>
              </a:rPr>
              <a:t>of</a:t>
            </a:r>
            <a:r>
              <a:rPr lang="sv-SE" b="1" dirty="0">
                <a:latin typeface="Perpetua" panose="02020502060401020303" pitchFamily="18" charset="77"/>
                <a:cs typeface="Calibri Light"/>
              </a:rPr>
              <a:t> the </a:t>
            </a:r>
            <a:r>
              <a:rPr lang="sv-SE" b="1" dirty="0" err="1">
                <a:latin typeface="Perpetua" panose="02020502060401020303" pitchFamily="18" charset="77"/>
                <a:cs typeface="Calibri Light"/>
              </a:rPr>
              <a:t>project</a:t>
            </a:r>
            <a:r>
              <a:rPr lang="sv-SE" b="1" dirty="0">
                <a:latin typeface="Perpetua" panose="02020502060401020303" pitchFamily="18" charset="77"/>
                <a:cs typeface="Calibri Light"/>
              </a:rPr>
              <a:t> </a:t>
            </a:r>
            <a:endParaRPr lang="sv-SE" b="1" dirty="0">
              <a:latin typeface="Perpetua" panose="02020502060401020303" pitchFamily="18" charset="77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A925DC8-87C3-4622-A7BE-61271D161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77000" cy="386389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latin typeface="Perpetua" panose="02020502060401020303" pitchFamily="18" charset="77"/>
            </a:endParaRPr>
          </a:p>
          <a:p>
            <a:r>
              <a:rPr lang="en-US" dirty="0">
                <a:latin typeface="Perpetua" panose="02020502060401020303" pitchFamily="18" charset="77"/>
              </a:rPr>
              <a:t>Create conditions for implementing Supported Education in Sweden. The focus is a prevention against early school leavers.</a:t>
            </a:r>
          </a:p>
          <a:p>
            <a:pPr marL="0" indent="0">
              <a:buNone/>
            </a:pPr>
            <a:r>
              <a:rPr lang="en-US" dirty="0">
                <a:latin typeface="Perpetua" panose="02020502060401020303" pitchFamily="18" charset="77"/>
              </a:rPr>
              <a:t> </a:t>
            </a:r>
          </a:p>
          <a:p>
            <a:r>
              <a:rPr lang="en-US" dirty="0">
                <a:latin typeface="Perpetua" panose="02020502060401020303" pitchFamily="18" charset="77"/>
                <a:ea typeface="+mn-lt"/>
                <a:cs typeface="+mn-lt"/>
              </a:rPr>
              <a:t>P</a:t>
            </a:r>
            <a:r>
              <a:rPr lang="sv-SE" dirty="0" err="1">
                <a:latin typeface="Perpetua" panose="02020502060401020303" pitchFamily="18" charset="77"/>
              </a:rPr>
              <a:t>rimarily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target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group</a:t>
            </a:r>
            <a:r>
              <a:rPr lang="sv-SE" dirty="0">
                <a:latin typeface="Perpetua" panose="02020502060401020303" pitchFamily="18" charset="77"/>
              </a:rPr>
              <a:t>: </a:t>
            </a:r>
            <a:r>
              <a:rPr lang="sv-SE" dirty="0" err="1">
                <a:latin typeface="Perpetua" panose="02020502060401020303" pitchFamily="18" charset="77"/>
              </a:rPr>
              <a:t>professionals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who</a:t>
            </a:r>
            <a:r>
              <a:rPr lang="sv-SE" dirty="0">
                <a:latin typeface="Perpetua" panose="02020502060401020303" pitchFamily="18" charset="77"/>
              </a:rPr>
              <a:t> support in the prevention </a:t>
            </a:r>
            <a:r>
              <a:rPr lang="sv-SE" dirty="0" err="1">
                <a:latin typeface="Perpetua" panose="02020502060401020303" pitchFamily="18" charset="77"/>
              </a:rPr>
              <a:t>of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young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people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who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belong</a:t>
            </a:r>
            <a:r>
              <a:rPr lang="sv-SE" dirty="0">
                <a:latin typeface="Perpetua" panose="02020502060401020303" pitchFamily="18" charset="77"/>
              </a:rPr>
              <a:t> to NEET. </a:t>
            </a:r>
            <a:endParaRPr lang="sv" dirty="0">
              <a:latin typeface="Perpetua" panose="02020502060401020303" pitchFamily="18" charset="77"/>
              <a:ea typeface="+mn-lt"/>
              <a:cs typeface="+mn-lt"/>
            </a:endParaRPr>
          </a:p>
          <a:p>
            <a:endParaRPr lang="sv-SE" dirty="0">
              <a:cs typeface="Calibri"/>
            </a:endParaRPr>
          </a:p>
        </p:txBody>
      </p:sp>
      <p:pic>
        <p:nvPicPr>
          <p:cNvPr id="4" name="Bildobjekt 12">
            <a:extLst>
              <a:ext uri="{FF2B5EF4-FFF2-40B4-BE49-F238E27FC236}">
                <a16:creationId xmlns:a16="http://schemas.microsoft.com/office/drawing/2014/main" id="{B1CFE60B-C5FC-8C4A-A400-8BF4E646F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103" y="5782470"/>
            <a:ext cx="1094722" cy="1022957"/>
          </a:xfrm>
          <a:prstGeom prst="rect">
            <a:avLst/>
          </a:prstGeom>
        </p:spPr>
      </p:pic>
      <p:pic>
        <p:nvPicPr>
          <p:cNvPr id="5" name="Bildobjekt 11">
            <a:extLst>
              <a:ext uri="{FF2B5EF4-FFF2-40B4-BE49-F238E27FC236}">
                <a16:creationId xmlns:a16="http://schemas.microsoft.com/office/drawing/2014/main" id="{19BC0B8F-B4AC-C54F-B978-A83576083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383" y="5991730"/>
            <a:ext cx="1603127" cy="604435"/>
          </a:xfrm>
          <a:prstGeom prst="rect">
            <a:avLst/>
          </a:prstGeom>
        </p:spPr>
      </p:pic>
      <p:pic>
        <p:nvPicPr>
          <p:cNvPr id="6" name="Bildobjekt 6">
            <a:extLst>
              <a:ext uri="{FF2B5EF4-FFF2-40B4-BE49-F238E27FC236}">
                <a16:creationId xmlns:a16="http://schemas.microsoft.com/office/drawing/2014/main" id="{6344EB35-12BB-2A41-B638-43B18E5DA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387" y="5880838"/>
            <a:ext cx="1566292" cy="657401"/>
          </a:xfrm>
          <a:prstGeom prst="rect">
            <a:avLst/>
          </a:prstGeom>
        </p:spPr>
      </p:pic>
      <p:pic>
        <p:nvPicPr>
          <p:cNvPr id="10" name="Bildobjekt 9" descr="En bild som visar text, bibliotek, scen, rum&#10;&#10;Automatiskt genererad beskrivning">
            <a:extLst>
              <a:ext uri="{FF2B5EF4-FFF2-40B4-BE49-F238E27FC236}">
                <a16:creationId xmlns:a16="http://schemas.microsoft.com/office/drawing/2014/main" id="{3885EAD5-AD86-8444-8E62-284CF05F85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0E7534-9033-4226-A3B8-65293289C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b="1" dirty="0">
                <a:latin typeface="Perpetua" panose="02020502060401020303" pitchFamily="18" charset="77"/>
                <a:cs typeface="Calibri Light"/>
              </a:rPr>
              <a:t>Partners </a:t>
            </a:r>
            <a:endParaRPr lang="sv-SE" b="1" dirty="0">
              <a:latin typeface="Perpetua" panose="02020502060401020303" pitchFamily="18" charset="77"/>
            </a:endParaRPr>
          </a:p>
        </p:txBody>
      </p:sp>
      <p:pic>
        <p:nvPicPr>
          <p:cNvPr id="5" name="Bildobjekt 6">
            <a:extLst>
              <a:ext uri="{FF2B5EF4-FFF2-40B4-BE49-F238E27FC236}">
                <a16:creationId xmlns:a16="http://schemas.microsoft.com/office/drawing/2014/main" id="{BEC8D208-AA8F-D549-BC68-7EEF81B65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816" y="5636550"/>
            <a:ext cx="1566292" cy="657401"/>
          </a:xfrm>
          <a:prstGeom prst="rect">
            <a:avLst/>
          </a:prstGeom>
        </p:spPr>
      </p:pic>
      <p:pic>
        <p:nvPicPr>
          <p:cNvPr id="6" name="Bildobjekt 11">
            <a:extLst>
              <a:ext uri="{FF2B5EF4-FFF2-40B4-BE49-F238E27FC236}">
                <a16:creationId xmlns:a16="http://schemas.microsoft.com/office/drawing/2014/main" id="{16A9DE54-997E-824A-B8C6-B5B361869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194" y="5689516"/>
            <a:ext cx="1603127" cy="604435"/>
          </a:xfrm>
          <a:prstGeom prst="rect">
            <a:avLst/>
          </a:prstGeom>
        </p:spPr>
      </p:pic>
      <p:pic>
        <p:nvPicPr>
          <p:cNvPr id="7" name="Bildobjekt 12">
            <a:extLst>
              <a:ext uri="{FF2B5EF4-FFF2-40B4-BE49-F238E27FC236}">
                <a16:creationId xmlns:a16="http://schemas.microsoft.com/office/drawing/2014/main" id="{646DDB73-24EC-C443-B7C3-6D82E85A9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8407" y="5480254"/>
            <a:ext cx="1094722" cy="1022957"/>
          </a:xfrm>
          <a:prstGeom prst="rect">
            <a:avLst/>
          </a:prstGeom>
        </p:spPr>
      </p:pic>
      <p:graphicFrame>
        <p:nvGraphicFramePr>
          <p:cNvPr id="13" name="Tabell 13">
            <a:extLst>
              <a:ext uri="{FF2B5EF4-FFF2-40B4-BE49-F238E27FC236}">
                <a16:creationId xmlns:a16="http://schemas.microsoft.com/office/drawing/2014/main" id="{CB922BE5-160F-AB4C-94AB-BE79273E4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623767"/>
              </p:ext>
            </p:extLst>
          </p:nvPr>
        </p:nvGraphicFramePr>
        <p:xfrm>
          <a:off x="2220365" y="1451814"/>
          <a:ext cx="8127999" cy="34798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46907485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9995582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61041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National partners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Transnational partners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Other partners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903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Perpetua" panose="02020502060401020303" pitchFamily="18" charset="77"/>
                        </a:rPr>
                        <a:t>Mid Sweden University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dirty="0">
                          <a:latin typeface="Perpetua" panose="02020502060401020303" pitchFamily="18" charset="77"/>
                        </a:rPr>
                        <a:t>Uppsala </a:t>
                      </a:r>
                      <a:r>
                        <a:rPr lang="sv-SE" dirty="0" err="1">
                          <a:latin typeface="Perpetua" panose="02020502060401020303" pitchFamily="18" charset="77"/>
                        </a:rPr>
                        <a:t>municipality</a:t>
                      </a:r>
                      <a:endParaRPr lang="sv-SE" dirty="0">
                        <a:latin typeface="Perpetua" panose="02020502060401020303" pitchFamily="18" charset="7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dirty="0">
                          <a:latin typeface="Perpetua" panose="02020502060401020303" pitchFamily="18" charset="77"/>
                        </a:rPr>
                        <a:t>The association Urkraft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800" b="0" kern="1200" dirty="0">
                          <a:solidFill>
                            <a:schemeClr val="dk1"/>
                          </a:solidFill>
                          <a:effectLst/>
                          <a:latin typeface="Perpetua" panose="02020502060401020303" pitchFamily="18" charset="77"/>
                        </a:rPr>
                        <a:t>The </a:t>
                      </a:r>
                      <a:r>
                        <a:rPr lang="sv-SE" sz="1800" b="0" kern="1200" dirty="0" err="1">
                          <a:solidFill>
                            <a:schemeClr val="dk1"/>
                          </a:solidFill>
                          <a:effectLst/>
                          <a:latin typeface="Perpetua" panose="02020502060401020303" pitchFamily="18" charset="77"/>
                        </a:rPr>
                        <a:t>Actíva</a:t>
                      </a:r>
                      <a:r>
                        <a:rPr lang="sv-SE" sz="1800" b="0" kern="1200" dirty="0">
                          <a:solidFill>
                            <a:schemeClr val="dk1"/>
                          </a:solidFill>
                          <a:effectLst/>
                          <a:latin typeface="Perpetua" panose="02020502060401020303" pitchFamily="18" charset="77"/>
                        </a:rPr>
                        <a:t> Foundation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dirty="0">
                          <a:latin typeface="Perpetua" panose="02020502060401020303" pitchFamily="18" charset="77"/>
                        </a:rPr>
                        <a:t>Helsingborg </a:t>
                      </a:r>
                      <a:r>
                        <a:rPr lang="sv-SE" dirty="0" err="1">
                          <a:latin typeface="Perpetua" panose="02020502060401020303" pitchFamily="18" charset="77"/>
                        </a:rPr>
                        <a:t>Municipality</a:t>
                      </a:r>
                      <a:endParaRPr lang="sv-SE" dirty="0">
                        <a:latin typeface="Perpetua" panose="02020502060401020303" pitchFamily="18" charset="7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dirty="0">
                          <a:latin typeface="Perpetua" panose="02020502060401020303" pitchFamily="18" charset="77"/>
                        </a:rPr>
                        <a:t>Boden </a:t>
                      </a:r>
                      <a:r>
                        <a:rPr lang="sv-SE" dirty="0" err="1">
                          <a:latin typeface="Perpetua" panose="02020502060401020303" pitchFamily="18" charset="77"/>
                        </a:rPr>
                        <a:t>Municipality</a:t>
                      </a:r>
                      <a:endParaRPr lang="sv-SE" dirty="0">
                        <a:latin typeface="Perpetua" panose="02020502060401020303" pitchFamily="18" charset="7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dirty="0" err="1">
                          <a:latin typeface="Perpetua" panose="02020502060401020303" pitchFamily="18" charset="77"/>
                        </a:rPr>
                        <a:t>Aprendere</a:t>
                      </a:r>
                      <a:r>
                        <a:rPr lang="sv-SE" dirty="0">
                          <a:latin typeface="Perpetua" panose="02020502060401020303" pitchFamily="18" charset="77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dirty="0">
                          <a:latin typeface="Perpetua" panose="02020502060401020303" pitchFamily="18" charset="77"/>
                        </a:rPr>
                        <a:t>Sundsvall </a:t>
                      </a:r>
                      <a:r>
                        <a:rPr lang="sv-SE" dirty="0" err="1">
                          <a:latin typeface="Perpetua" panose="02020502060401020303" pitchFamily="18" charset="77"/>
                        </a:rPr>
                        <a:t>Municipality</a:t>
                      </a:r>
                      <a:endParaRPr lang="sv-SE" dirty="0">
                        <a:latin typeface="Perpetua" panose="02020502060401020303" pitchFamily="18" charset="7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sv-SE" dirty="0">
                        <a:latin typeface="Perpetua" panose="02020502060401020303" pitchFamily="18" charset="7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dirty="0">
                          <a:latin typeface="Perpetua" panose="02020502060401020303" pitchFamily="18" charset="77"/>
                        </a:rPr>
                        <a:t>(Östersunds </a:t>
                      </a:r>
                      <a:r>
                        <a:rPr lang="sv-SE" dirty="0" err="1">
                          <a:latin typeface="Perpetua" panose="02020502060401020303" pitchFamily="18" charset="77"/>
                        </a:rPr>
                        <a:t>Municipality</a:t>
                      </a:r>
                      <a:r>
                        <a:rPr lang="sv-SE" dirty="0">
                          <a:latin typeface="Perpetua" panose="02020502060401020303" pitchFamily="18" charset="77"/>
                        </a:rPr>
                        <a:t>)</a:t>
                      </a:r>
                    </a:p>
                    <a:p>
                      <a:endParaRPr lang="en-US" dirty="0">
                        <a:latin typeface="Perpetua" panose="02020502060401020303" pitchFamily="18" charset="77"/>
                      </a:endParaRPr>
                    </a:p>
                  </a:txBody>
                  <a:tcPr>
                    <a:solidFill>
                      <a:srgbClr val="AEC66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Perpetua" panose="02020502060401020303" pitchFamily="18" charset="77"/>
                        </a:rPr>
                        <a:t>The Hanze University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Perpetua" panose="02020502060401020303" pitchFamily="18" charset="77"/>
                        </a:rPr>
                        <a:t>YA – Vocational College of Ostrobothnia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Perpetua" panose="02020502060401020303" pitchFamily="18" charset="77"/>
                        </a:rPr>
                        <a:t>GSM-group  “Come in”  Hamburg </a:t>
                      </a:r>
                    </a:p>
                  </a:txBody>
                  <a:tcPr>
                    <a:solidFill>
                      <a:srgbClr val="AEC66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Perpetua" panose="02020502060401020303" pitchFamily="18" charset="77"/>
                        </a:rPr>
                        <a:t>Swedish Association of Local Authorities and Regions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Perpetua" panose="02020502060401020303" pitchFamily="18" charset="77"/>
                        </a:rPr>
                        <a:t>Nordic </a:t>
                      </a:r>
                      <a:r>
                        <a:rPr lang="en-US" dirty="0" err="1">
                          <a:latin typeface="Perpetua" panose="02020502060401020303" pitchFamily="18" charset="77"/>
                        </a:rPr>
                        <a:t>Welfere</a:t>
                      </a:r>
                      <a:r>
                        <a:rPr lang="en-US" dirty="0">
                          <a:latin typeface="Perpetua" panose="02020502060401020303" pitchFamily="18" charset="77"/>
                        </a:rPr>
                        <a:t> Centre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Perpetua" panose="02020502060401020303" pitchFamily="18" charset="77"/>
                        </a:rPr>
                        <a:t>The Nordic Association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latin typeface="Perpetua" panose="02020502060401020303" pitchFamily="18" charset="7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latin typeface="Perpetua" panose="02020502060401020303" pitchFamily="18" charset="7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Perpetua" panose="02020502060401020303" pitchFamily="18" charset="77"/>
                        </a:rPr>
                        <a:t>(Swedish Research Council for Health, Working Life and Welfare)</a:t>
                      </a:r>
                    </a:p>
                  </a:txBody>
                  <a:tcPr>
                    <a:solidFill>
                      <a:srgbClr val="AEC66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759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2261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12">
            <a:extLst>
              <a:ext uri="{FF2B5EF4-FFF2-40B4-BE49-F238E27FC236}">
                <a16:creationId xmlns:a16="http://schemas.microsoft.com/office/drawing/2014/main" id="{1B54C2D9-2CAC-7445-B05C-52576B7D9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407" y="5480254"/>
            <a:ext cx="1094722" cy="1022957"/>
          </a:xfrm>
          <a:prstGeom prst="rect">
            <a:avLst/>
          </a:prstGeom>
        </p:spPr>
      </p:pic>
      <p:pic>
        <p:nvPicPr>
          <p:cNvPr id="5" name="Bildobjekt 11">
            <a:extLst>
              <a:ext uri="{FF2B5EF4-FFF2-40B4-BE49-F238E27FC236}">
                <a16:creationId xmlns:a16="http://schemas.microsoft.com/office/drawing/2014/main" id="{80CD0F31-B226-9548-8446-C3C85B0BC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194" y="5689516"/>
            <a:ext cx="1603127" cy="604435"/>
          </a:xfrm>
          <a:prstGeom prst="rect">
            <a:avLst/>
          </a:prstGeom>
        </p:spPr>
      </p:pic>
      <p:pic>
        <p:nvPicPr>
          <p:cNvPr id="6" name="Bildobjekt 6">
            <a:extLst>
              <a:ext uri="{FF2B5EF4-FFF2-40B4-BE49-F238E27FC236}">
                <a16:creationId xmlns:a16="http://schemas.microsoft.com/office/drawing/2014/main" id="{A1BFED23-6255-1A45-BE2C-8D7AE9688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816" y="5636550"/>
            <a:ext cx="1566292" cy="657401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C258BE9E-50A9-5942-85C4-0CCD70542BCF}"/>
              </a:ext>
            </a:extLst>
          </p:cNvPr>
          <p:cNvSpPr txBox="1"/>
          <p:nvPr/>
        </p:nvSpPr>
        <p:spPr>
          <a:xfrm>
            <a:off x="1116106" y="739588"/>
            <a:ext cx="206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erpetua" panose="02020502060401020303" pitchFamily="18" charset="77"/>
              </a:rPr>
              <a:t>Train the trainers 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2B51F5F-0D17-084D-929E-61C0869C9885}"/>
              </a:ext>
            </a:extLst>
          </p:cNvPr>
          <p:cNvSpPr txBox="1"/>
          <p:nvPr/>
        </p:nvSpPr>
        <p:spPr>
          <a:xfrm>
            <a:off x="6698816" y="2072044"/>
            <a:ext cx="181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Perpetua" panose="02020502060401020303" pitchFamily="18" charset="77"/>
              </a:rPr>
              <a:t>SEd</a:t>
            </a:r>
            <a:r>
              <a:rPr lang="en-US" b="1" dirty="0">
                <a:latin typeface="Perpetua" panose="02020502060401020303" pitchFamily="18" charset="77"/>
              </a:rPr>
              <a:t>-network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266362B-ECAA-3448-8568-EEFB39E39B28}"/>
              </a:ext>
            </a:extLst>
          </p:cNvPr>
          <p:cNvSpPr txBox="1"/>
          <p:nvPr/>
        </p:nvSpPr>
        <p:spPr>
          <a:xfrm>
            <a:off x="1748118" y="4668344"/>
            <a:ext cx="267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erpetua" panose="02020502060401020303" pitchFamily="18" charset="77"/>
              </a:rPr>
              <a:t>Implementation course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8C1C7F6-1D95-4F4B-ABE7-A9855E2A7FC0}"/>
              </a:ext>
            </a:extLst>
          </p:cNvPr>
          <p:cNvSpPr txBox="1"/>
          <p:nvPr/>
        </p:nvSpPr>
        <p:spPr>
          <a:xfrm>
            <a:off x="7866529" y="564049"/>
            <a:ext cx="181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erpetua" panose="02020502060401020303" pitchFamily="18" charset="77"/>
              </a:rPr>
              <a:t>Study packages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18960EA2-C4FD-0F45-910D-D2DC19E9EBDA}"/>
              </a:ext>
            </a:extLst>
          </p:cNvPr>
          <p:cNvSpPr txBox="1"/>
          <p:nvPr/>
        </p:nvSpPr>
        <p:spPr>
          <a:xfrm>
            <a:off x="9338939" y="2834435"/>
            <a:ext cx="181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erpetua" panose="02020502060401020303" pitchFamily="18" charset="77"/>
              </a:rPr>
              <a:t>Shadow work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D813F192-92A7-DA4F-9B8C-45463851E775}"/>
              </a:ext>
            </a:extLst>
          </p:cNvPr>
          <p:cNvSpPr txBox="1"/>
          <p:nvPr/>
        </p:nvSpPr>
        <p:spPr>
          <a:xfrm>
            <a:off x="7056138" y="4377788"/>
            <a:ext cx="181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erpetua" panose="02020502060401020303" pitchFamily="18" charset="77"/>
              </a:rPr>
              <a:t>Communication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3288E6D2-9530-1C43-92DE-D916F0F714D3}"/>
              </a:ext>
            </a:extLst>
          </p:cNvPr>
          <p:cNvSpPr txBox="1"/>
          <p:nvPr/>
        </p:nvSpPr>
        <p:spPr>
          <a:xfrm>
            <a:off x="666751" y="2882235"/>
            <a:ext cx="300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erpetua" panose="02020502060401020303" pitchFamily="18" charset="77"/>
              </a:rPr>
              <a:t>Steering group meetings 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E0B9F0DD-CF10-E849-BB01-9725711E5486}"/>
              </a:ext>
            </a:extLst>
          </p:cNvPr>
          <p:cNvSpPr txBox="1"/>
          <p:nvPr/>
        </p:nvSpPr>
        <p:spPr>
          <a:xfrm>
            <a:off x="4103593" y="1732463"/>
            <a:ext cx="181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erpetua" panose="02020502060401020303" pitchFamily="18" charset="77"/>
              </a:rPr>
              <a:t>Civil society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91E89196-C5D4-F34A-85C3-128D2F396A16}"/>
              </a:ext>
            </a:extLst>
          </p:cNvPr>
          <p:cNvSpPr txBox="1"/>
          <p:nvPr/>
        </p:nvSpPr>
        <p:spPr>
          <a:xfrm>
            <a:off x="4277080" y="3330806"/>
            <a:ext cx="277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erpetua" panose="02020502060401020303" pitchFamily="18" charset="77"/>
              </a:rPr>
              <a:t>Transnational meetings</a:t>
            </a:r>
          </a:p>
        </p:txBody>
      </p:sp>
      <p:sp>
        <p:nvSpPr>
          <p:cNvPr id="19" name="Rubrik 1">
            <a:extLst>
              <a:ext uri="{FF2B5EF4-FFF2-40B4-BE49-F238E27FC236}">
                <a16:creationId xmlns:a16="http://schemas.microsoft.com/office/drawing/2014/main" id="{B956069A-DA1F-764E-B921-45F314CC9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38" y="1438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v-SE" b="1" dirty="0" err="1">
                <a:latin typeface="Perpetua" panose="02020502060401020303" pitchFamily="18" charset="77"/>
                <a:cs typeface="Calibri Light"/>
              </a:rPr>
              <a:t>Activities</a:t>
            </a:r>
            <a:endParaRPr lang="sv-SE" b="1" dirty="0">
              <a:latin typeface="Perpetua" panose="02020502060401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967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Bildobjekt 5" descr="En bild som visar träd, person, utomhus, kläder&#10;&#10;Automatiskt genererad beskrivning">
            <a:extLst>
              <a:ext uri="{FF2B5EF4-FFF2-40B4-BE49-F238E27FC236}">
                <a16:creationId xmlns:a16="http://schemas.microsoft.com/office/drawing/2014/main" id="{54AE31D0-64FB-1B41-BBCD-0433B413C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918" y="2070847"/>
            <a:ext cx="3459285" cy="3684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D219F639-D593-DE4E-8DD4-EDD16D4EE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023" y="904334"/>
            <a:ext cx="3903130" cy="140856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sv-SE" b="1" dirty="0">
                <a:latin typeface="Perpetua" panose="02020502060401020303" pitchFamily="18" charset="77"/>
                <a:cs typeface="Calibri Light"/>
              </a:rPr>
              <a:t>A former student</a:t>
            </a:r>
            <a:br>
              <a:rPr lang="sv-SE" b="1" dirty="0">
                <a:latin typeface="Perpetua" panose="02020502060401020303" pitchFamily="18" charset="77"/>
                <a:cs typeface="Calibri Light"/>
              </a:rPr>
            </a:br>
            <a:br>
              <a:rPr lang="sv-SE" b="1" dirty="0">
                <a:latin typeface="Perpetua" panose="02020502060401020303" pitchFamily="18" charset="77"/>
                <a:cs typeface="Calibri Light"/>
              </a:rPr>
            </a:br>
            <a:r>
              <a:rPr lang="sv-SE" i="1" dirty="0">
                <a:latin typeface="Perpetua" panose="02020502060401020303" pitchFamily="18" charset="77"/>
                <a:cs typeface="Calibri Light"/>
              </a:rPr>
              <a:t>Linnea</a:t>
            </a:r>
            <a:r>
              <a:rPr lang="sv-SE" b="1" dirty="0">
                <a:latin typeface="Perpetua" panose="02020502060401020303" pitchFamily="18" charset="77"/>
                <a:cs typeface="Calibri Light"/>
              </a:rPr>
              <a:t> </a:t>
            </a:r>
            <a:endParaRPr lang="sv-SE" b="1" dirty="0">
              <a:latin typeface="Perpetua" panose="02020502060401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88032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70797A-A295-4C16-BCE5-369FD0538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58" y="354789"/>
            <a:ext cx="5708073" cy="11887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sv-SE" b="1" dirty="0" err="1">
                <a:latin typeface="Perpetua" panose="02020502060401020303" pitchFamily="18" charset="77"/>
                <a:cs typeface="Calibri Light"/>
              </a:rPr>
              <a:t>Success</a:t>
            </a:r>
            <a:r>
              <a:rPr lang="sv-SE" b="1" dirty="0">
                <a:latin typeface="Perpetua" panose="02020502060401020303" pitchFamily="18" charset="77"/>
                <a:cs typeface="Calibri Light"/>
              </a:rPr>
              <a:t> </a:t>
            </a:r>
            <a:r>
              <a:rPr lang="sv-SE" b="1" dirty="0" err="1">
                <a:latin typeface="Perpetua" panose="02020502060401020303" pitchFamily="18" charset="77"/>
                <a:cs typeface="Calibri Light"/>
              </a:rPr>
              <a:t>factors</a:t>
            </a:r>
            <a:r>
              <a:rPr lang="sv-SE" b="1" dirty="0">
                <a:latin typeface="Perpetua" panose="02020502060401020303" pitchFamily="18" charset="77"/>
                <a:cs typeface="Calibri Light"/>
              </a:rPr>
              <a:t> </a:t>
            </a:r>
            <a:endParaRPr lang="sv-SE" b="1" dirty="0">
              <a:latin typeface="Perpetua" panose="02020502060401020303" pitchFamily="18" charset="77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AEF9E2A-2062-4975-823D-03070BF1E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080" y="1339095"/>
            <a:ext cx="5493184" cy="532012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sv-SE" dirty="0">
                <a:latin typeface="Perpetua" panose="02020502060401020303" pitchFamily="18" charset="77"/>
              </a:rPr>
              <a:t>The </a:t>
            </a:r>
            <a:r>
              <a:rPr lang="sv-SE" dirty="0" err="1">
                <a:latin typeface="Perpetua" panose="02020502060401020303" pitchFamily="18" charset="77"/>
              </a:rPr>
              <a:t>generous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funding</a:t>
            </a:r>
            <a:r>
              <a:rPr lang="sv-SE" dirty="0">
                <a:latin typeface="Perpetua" panose="02020502060401020303" pitchFamily="18" charset="77"/>
              </a:rPr>
              <a:t> Council </a:t>
            </a:r>
            <a:r>
              <a:rPr lang="sv-SE" dirty="0" err="1">
                <a:latin typeface="Perpetua" panose="02020502060401020303" pitchFamily="18" charset="77"/>
              </a:rPr>
              <a:t>of</a:t>
            </a:r>
            <a:r>
              <a:rPr lang="sv-SE" dirty="0">
                <a:latin typeface="Perpetua" panose="02020502060401020303" pitchFamily="18" charset="77"/>
              </a:rPr>
              <a:t> the </a:t>
            </a:r>
            <a:r>
              <a:rPr lang="sv-SE" dirty="0" err="1">
                <a:latin typeface="Perpetua" panose="02020502060401020303" pitchFamily="18" charset="77"/>
              </a:rPr>
              <a:t>European</a:t>
            </a:r>
            <a:r>
              <a:rPr lang="sv-SE" dirty="0">
                <a:latin typeface="Perpetua" panose="02020502060401020303" pitchFamily="18" charset="77"/>
              </a:rPr>
              <a:t> Social </a:t>
            </a:r>
            <a:r>
              <a:rPr lang="sv-SE" dirty="0" err="1">
                <a:latin typeface="Perpetua" panose="02020502060401020303" pitchFamily="18" charset="77"/>
              </a:rPr>
              <a:t>Fund</a:t>
            </a:r>
            <a:r>
              <a:rPr lang="sv-SE" dirty="0">
                <a:latin typeface="Perpetua" panose="02020502060401020303" pitchFamily="18" charset="77"/>
              </a:rPr>
              <a:t> in Sweden</a:t>
            </a:r>
          </a:p>
          <a:p>
            <a:r>
              <a:rPr lang="sv-SE" dirty="0">
                <a:latin typeface="Perpetua" panose="02020502060401020303" pitchFamily="18" charset="77"/>
              </a:rPr>
              <a:t>The </a:t>
            </a:r>
            <a:r>
              <a:rPr lang="sv-SE" dirty="0" err="1">
                <a:latin typeface="Perpetua" panose="02020502060401020303" pitchFamily="18" charset="77"/>
              </a:rPr>
              <a:t>project</a:t>
            </a:r>
            <a:r>
              <a:rPr lang="sv-SE" dirty="0">
                <a:latin typeface="Perpetua" panose="02020502060401020303" pitchFamily="18" charset="77"/>
              </a:rPr>
              <a:t> has </a:t>
            </a:r>
            <a:r>
              <a:rPr lang="sv-SE" dirty="0" err="1">
                <a:latin typeface="Perpetua" panose="02020502060401020303" pitchFamily="18" charset="77"/>
              </a:rPr>
              <a:t>contributed</a:t>
            </a:r>
            <a:r>
              <a:rPr lang="sv-SE" dirty="0">
                <a:latin typeface="Perpetua" panose="02020502060401020303" pitchFamily="18" charset="77"/>
              </a:rPr>
              <a:t> to </a:t>
            </a:r>
            <a:r>
              <a:rPr lang="sv-SE" dirty="0" err="1">
                <a:latin typeface="Perpetua" panose="02020502060401020303" pitchFamily="18" charset="77"/>
              </a:rPr>
              <a:t>raising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awareness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of</a:t>
            </a:r>
            <a:r>
              <a:rPr lang="sv-SE" dirty="0">
                <a:latin typeface="Perpetua" panose="02020502060401020303" pitchFamily="18" charset="77"/>
              </a:rPr>
              <a:t> the </a:t>
            </a:r>
            <a:r>
              <a:rPr lang="sv-SE" dirty="0" err="1">
                <a:latin typeface="Perpetua" panose="02020502060401020303" pitchFamily="18" charset="77"/>
              </a:rPr>
              <a:t>method's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opportunities</a:t>
            </a:r>
            <a:r>
              <a:rPr lang="sv-SE" dirty="0">
                <a:latin typeface="Perpetua" panose="02020502060401020303" pitchFamily="18" charset="77"/>
              </a:rPr>
              <a:t> to be </a:t>
            </a:r>
            <a:r>
              <a:rPr lang="sv-SE" dirty="0" err="1">
                <a:latin typeface="Perpetua" panose="02020502060401020303" pitchFamily="18" charset="77"/>
              </a:rPr>
              <a:t>both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preventive</a:t>
            </a:r>
            <a:r>
              <a:rPr lang="sv-SE" dirty="0">
                <a:latin typeface="Perpetua" panose="02020502060401020303" pitchFamily="18" charset="77"/>
              </a:rPr>
              <a:t> and </a:t>
            </a:r>
            <a:r>
              <a:rPr lang="sv-SE" dirty="0" err="1">
                <a:latin typeface="Perpetua" panose="02020502060401020303" pitchFamily="18" charset="77"/>
              </a:rPr>
              <a:t>rehabilitative</a:t>
            </a:r>
            <a:endParaRPr lang="sv-SE" dirty="0">
              <a:latin typeface="Perpetua" panose="02020502060401020303" pitchFamily="18" charset="77"/>
            </a:endParaRPr>
          </a:p>
          <a:p>
            <a:r>
              <a:rPr lang="sv-SE" dirty="0">
                <a:latin typeface="Perpetua" panose="02020502060401020303" pitchFamily="18" charset="77"/>
              </a:rPr>
              <a:t>An </a:t>
            </a:r>
            <a:r>
              <a:rPr lang="sv-SE" dirty="0" err="1">
                <a:latin typeface="Perpetua" panose="02020502060401020303" pitchFamily="18" charset="77"/>
              </a:rPr>
              <a:t>ongoing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network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building</a:t>
            </a:r>
            <a:endParaRPr lang="sv-SE" dirty="0">
              <a:latin typeface="Perpetua" panose="02020502060401020303" pitchFamily="18" charset="77"/>
            </a:endParaRPr>
          </a:p>
          <a:p>
            <a:r>
              <a:rPr lang="sv-SE" dirty="0">
                <a:latin typeface="Perpetua" panose="02020502060401020303" pitchFamily="18" charset="77"/>
              </a:rPr>
              <a:t>Timing </a:t>
            </a:r>
            <a:r>
              <a:rPr lang="sv-SE" dirty="0" err="1">
                <a:latin typeface="Perpetua" panose="02020502060401020303" pitchFamily="18" charset="77"/>
              </a:rPr>
              <a:t>with</a:t>
            </a:r>
            <a:r>
              <a:rPr lang="sv-SE" dirty="0">
                <a:latin typeface="Perpetua" panose="02020502060401020303" pitchFamily="18" charset="77"/>
              </a:rPr>
              <a:t> a </a:t>
            </a:r>
            <a:r>
              <a:rPr lang="sv-SE" dirty="0" err="1">
                <a:latin typeface="Perpetua" panose="02020502060401020303" pitchFamily="18" charset="77"/>
              </a:rPr>
              <a:t>demand</a:t>
            </a:r>
            <a:r>
              <a:rPr lang="sv-SE" dirty="0">
                <a:latin typeface="Perpetua" panose="02020502060401020303" pitchFamily="18" charset="77"/>
              </a:rPr>
              <a:t> for a </a:t>
            </a:r>
            <a:r>
              <a:rPr lang="sv-SE" dirty="0" err="1">
                <a:latin typeface="Perpetua" panose="02020502060401020303" pitchFamily="18" charset="77"/>
              </a:rPr>
              <a:t>method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that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can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prevent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school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dropouts</a:t>
            </a:r>
            <a:endParaRPr lang="sv-SE" dirty="0">
              <a:latin typeface="Perpetua" panose="02020502060401020303" pitchFamily="18" charset="77"/>
            </a:endParaRPr>
          </a:p>
          <a:p>
            <a:r>
              <a:rPr lang="sv-SE" dirty="0">
                <a:latin typeface="Perpetua" panose="02020502060401020303" pitchFamily="18" charset="77"/>
              </a:rPr>
              <a:t>A </a:t>
            </a:r>
            <a:r>
              <a:rPr lang="sv-SE" dirty="0" err="1">
                <a:latin typeface="Perpetua" panose="02020502060401020303" pitchFamily="18" charset="77"/>
              </a:rPr>
              <a:t>continuous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improvement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work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around</a:t>
            </a:r>
            <a:r>
              <a:rPr lang="sv-SE" dirty="0">
                <a:latin typeface="Perpetua" panose="02020502060401020303" pitchFamily="18" charset="77"/>
              </a:rPr>
              <a:t> implementation and problem </a:t>
            </a:r>
            <a:r>
              <a:rPr lang="sv-SE" dirty="0" err="1">
                <a:latin typeface="Perpetua" panose="02020502060401020303" pitchFamily="18" charset="77"/>
              </a:rPr>
              <a:t>solving</a:t>
            </a:r>
            <a:r>
              <a:rPr lang="sv-SE" dirty="0">
                <a:latin typeface="Perpetua" panose="02020502060401020303" pitchFamily="18" charset="77"/>
              </a:rPr>
              <a:t> </a:t>
            </a:r>
            <a:r>
              <a:rPr lang="sv-SE" dirty="0" err="1">
                <a:latin typeface="Perpetua" panose="02020502060401020303" pitchFamily="18" charset="77"/>
              </a:rPr>
              <a:t>of</a:t>
            </a:r>
            <a:r>
              <a:rPr lang="sv-SE" dirty="0">
                <a:latin typeface="Perpetua" panose="02020502060401020303" pitchFamily="18" charset="77"/>
              </a:rPr>
              <a:t> the </a:t>
            </a:r>
            <a:r>
              <a:rPr lang="sv-SE" dirty="0" err="1">
                <a:latin typeface="Perpetua" panose="02020502060401020303" pitchFamily="18" charset="77"/>
              </a:rPr>
              <a:t>method</a:t>
            </a:r>
            <a:endParaRPr lang="sv-SE" dirty="0">
              <a:latin typeface="Perpetua" panose="02020502060401020303" pitchFamily="18" charset="77"/>
            </a:endParaRPr>
          </a:p>
        </p:txBody>
      </p:sp>
      <p:pic>
        <p:nvPicPr>
          <p:cNvPr id="22" name="Bildobjekt 6">
            <a:extLst>
              <a:ext uri="{FF2B5EF4-FFF2-40B4-BE49-F238E27FC236}">
                <a16:creationId xmlns:a16="http://schemas.microsoft.com/office/drawing/2014/main" id="{5FB08C19-ACE9-D44B-AD51-0462ED8D5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816" y="5636550"/>
            <a:ext cx="1566292" cy="657401"/>
          </a:xfrm>
          <a:prstGeom prst="rect">
            <a:avLst/>
          </a:prstGeom>
        </p:spPr>
      </p:pic>
      <p:pic>
        <p:nvPicPr>
          <p:cNvPr id="23" name="Bildobjekt 11">
            <a:extLst>
              <a:ext uri="{FF2B5EF4-FFF2-40B4-BE49-F238E27FC236}">
                <a16:creationId xmlns:a16="http://schemas.microsoft.com/office/drawing/2014/main" id="{1B7D5D9E-C3ED-214C-A5BD-A746152A5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194" y="5689516"/>
            <a:ext cx="1603127" cy="604435"/>
          </a:xfrm>
          <a:prstGeom prst="rect">
            <a:avLst/>
          </a:prstGeom>
        </p:spPr>
      </p:pic>
      <p:pic>
        <p:nvPicPr>
          <p:cNvPr id="25" name="Bildobjekt 12">
            <a:extLst>
              <a:ext uri="{FF2B5EF4-FFF2-40B4-BE49-F238E27FC236}">
                <a16:creationId xmlns:a16="http://schemas.microsoft.com/office/drawing/2014/main" id="{FE0E823C-A2F4-2C4E-92FD-19D934018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8407" y="5480254"/>
            <a:ext cx="1094722" cy="1022957"/>
          </a:xfrm>
          <a:prstGeom prst="rect">
            <a:avLst/>
          </a:prstGeom>
        </p:spPr>
      </p:pic>
      <p:pic>
        <p:nvPicPr>
          <p:cNvPr id="28" name="Bildobjekt 27" descr="En bild som visar himmel, utomhus, person, pojke&#10;&#10;Automatiskt genererad beskrivning">
            <a:extLst>
              <a:ext uri="{FF2B5EF4-FFF2-40B4-BE49-F238E27FC236}">
                <a16:creationId xmlns:a16="http://schemas.microsoft.com/office/drawing/2014/main" id="{A78BDB76-496F-5A49-817E-AAA1532290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726" y="564049"/>
            <a:ext cx="5493184" cy="4141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3412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9FA6B3-4A7F-1241-B260-841CB3948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22" y="255398"/>
            <a:ext cx="7729728" cy="1188720"/>
          </a:xfrm>
        </p:spPr>
        <p:txBody>
          <a:bodyPr>
            <a:normAutofit/>
          </a:bodyPr>
          <a:lstStyle/>
          <a:p>
            <a:r>
              <a:rPr lang="sv-SE" b="1" dirty="0">
                <a:latin typeface="Perpetua" panose="02020502060401020303" pitchFamily="18" charset="77"/>
              </a:rPr>
              <a:t>Challenges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19F13C-C291-9542-8EC8-6FB34455B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132" y="1687482"/>
            <a:ext cx="5489868" cy="2879256"/>
          </a:xfrm>
        </p:spPr>
        <p:txBody>
          <a:bodyPr>
            <a:normAutofit fontScale="92500" lnSpcReduction="10000"/>
          </a:bodyPr>
          <a:lstStyle/>
          <a:p>
            <a:r>
              <a:rPr lang="sv-SE" sz="3200" dirty="0" err="1">
                <a:solidFill>
                  <a:srgbClr val="404040"/>
                </a:solidFill>
                <a:latin typeface="Perpetua" panose="02020502060401020303" pitchFamily="18" charset="77"/>
              </a:rPr>
              <a:t>Financing</a:t>
            </a:r>
            <a:r>
              <a:rPr lang="sv-SE" sz="3200" dirty="0">
                <a:solidFill>
                  <a:srgbClr val="404040"/>
                </a:solidFill>
                <a:latin typeface="Perpetua" panose="02020502060401020303" pitchFamily="18" charset="77"/>
              </a:rPr>
              <a:t> </a:t>
            </a:r>
            <a:r>
              <a:rPr lang="sv-SE" sz="3200" dirty="0" err="1">
                <a:solidFill>
                  <a:srgbClr val="404040"/>
                </a:solidFill>
                <a:latin typeface="Perpetua" panose="02020502060401020303" pitchFamily="18" charset="77"/>
              </a:rPr>
              <a:t>matters</a:t>
            </a:r>
            <a:endParaRPr lang="sv-SE" sz="3200" dirty="0">
              <a:solidFill>
                <a:srgbClr val="404040"/>
              </a:solidFill>
              <a:latin typeface="Perpetua" panose="02020502060401020303" pitchFamily="18" charset="77"/>
            </a:endParaRPr>
          </a:p>
          <a:p>
            <a:r>
              <a:rPr lang="sv-SE" sz="3200" dirty="0">
                <a:solidFill>
                  <a:srgbClr val="404040"/>
                </a:solidFill>
                <a:latin typeface="Perpetua" panose="02020502060401020303" pitchFamily="18" charset="77"/>
              </a:rPr>
              <a:t>A simple </a:t>
            </a:r>
            <a:r>
              <a:rPr lang="sv-SE" sz="3200" dirty="0" err="1">
                <a:solidFill>
                  <a:srgbClr val="404040"/>
                </a:solidFill>
                <a:latin typeface="Perpetua" panose="02020502060401020303" pitchFamily="18" charset="77"/>
              </a:rPr>
              <a:t>method</a:t>
            </a:r>
            <a:r>
              <a:rPr lang="sv-SE" sz="3200" dirty="0">
                <a:solidFill>
                  <a:srgbClr val="404040"/>
                </a:solidFill>
                <a:latin typeface="Perpetua" panose="02020502060401020303" pitchFamily="18" charset="77"/>
              </a:rPr>
              <a:t> </a:t>
            </a:r>
            <a:r>
              <a:rPr lang="sv-SE" sz="3200" dirty="0" err="1">
                <a:solidFill>
                  <a:srgbClr val="404040"/>
                </a:solidFill>
                <a:latin typeface="Perpetua" panose="02020502060401020303" pitchFamily="18" charset="77"/>
              </a:rPr>
              <a:t>with</a:t>
            </a:r>
            <a:r>
              <a:rPr lang="sv-SE" sz="3200" dirty="0">
                <a:solidFill>
                  <a:srgbClr val="404040"/>
                </a:solidFill>
                <a:latin typeface="Perpetua" panose="02020502060401020303" pitchFamily="18" charset="77"/>
              </a:rPr>
              <a:t> a </a:t>
            </a:r>
            <a:r>
              <a:rPr lang="sv-SE" sz="3200" dirty="0" err="1">
                <a:solidFill>
                  <a:srgbClr val="404040"/>
                </a:solidFill>
                <a:latin typeface="Perpetua" panose="02020502060401020303" pitchFamily="18" charset="77"/>
              </a:rPr>
              <a:t>complex</a:t>
            </a:r>
            <a:r>
              <a:rPr lang="sv-SE" sz="3200" dirty="0">
                <a:solidFill>
                  <a:srgbClr val="404040"/>
                </a:solidFill>
                <a:latin typeface="Perpetua" panose="02020502060401020303" pitchFamily="18" charset="77"/>
              </a:rPr>
              <a:t> </a:t>
            </a:r>
            <a:r>
              <a:rPr lang="sv-SE" sz="3200" dirty="0" err="1">
                <a:solidFill>
                  <a:srgbClr val="404040"/>
                </a:solidFill>
                <a:latin typeface="Perpetua" panose="02020502060401020303" pitchFamily="18" charset="77"/>
              </a:rPr>
              <a:t>reality</a:t>
            </a:r>
            <a:endParaRPr lang="sv-SE" sz="3200" dirty="0">
              <a:solidFill>
                <a:srgbClr val="404040"/>
              </a:solidFill>
              <a:latin typeface="Perpetua" panose="02020502060401020303" pitchFamily="18" charset="77"/>
            </a:endParaRPr>
          </a:p>
          <a:p>
            <a:r>
              <a:rPr lang="sv-SE" sz="3200" dirty="0">
                <a:solidFill>
                  <a:srgbClr val="404040"/>
                </a:solidFill>
                <a:latin typeface="Perpetua" panose="02020502060401020303" pitchFamily="18" charset="77"/>
              </a:rPr>
              <a:t>Lack </a:t>
            </a:r>
            <a:r>
              <a:rPr lang="sv-SE" sz="3200" dirty="0" err="1">
                <a:solidFill>
                  <a:srgbClr val="404040"/>
                </a:solidFill>
                <a:latin typeface="Perpetua" panose="02020502060401020303" pitchFamily="18" charset="77"/>
              </a:rPr>
              <a:t>of</a:t>
            </a:r>
            <a:r>
              <a:rPr lang="sv-SE" sz="3200" dirty="0">
                <a:solidFill>
                  <a:srgbClr val="404040"/>
                </a:solidFill>
                <a:latin typeface="Perpetua" panose="02020502060401020303" pitchFamily="18" charset="77"/>
              </a:rPr>
              <a:t> cross-</a:t>
            </a:r>
            <a:r>
              <a:rPr lang="sv-SE" sz="3200" dirty="0" err="1">
                <a:solidFill>
                  <a:srgbClr val="404040"/>
                </a:solidFill>
                <a:latin typeface="Perpetua" panose="02020502060401020303" pitchFamily="18" charset="77"/>
              </a:rPr>
              <a:t>border</a:t>
            </a:r>
            <a:r>
              <a:rPr lang="sv-SE" sz="3200" dirty="0">
                <a:solidFill>
                  <a:srgbClr val="404040"/>
                </a:solidFill>
                <a:latin typeface="Perpetua" panose="02020502060401020303" pitchFamily="18" charset="77"/>
              </a:rPr>
              <a:t> </a:t>
            </a:r>
            <a:r>
              <a:rPr lang="sv-SE" sz="3200" dirty="0" err="1">
                <a:solidFill>
                  <a:srgbClr val="404040"/>
                </a:solidFill>
                <a:latin typeface="Perpetua" panose="02020502060401020303" pitchFamily="18" charset="77"/>
              </a:rPr>
              <a:t>cooperation</a:t>
            </a:r>
            <a:endParaRPr lang="sv-SE" sz="3200" dirty="0">
              <a:solidFill>
                <a:srgbClr val="404040"/>
              </a:solidFill>
              <a:latin typeface="Perpetua" panose="02020502060401020303" pitchFamily="18" charset="77"/>
            </a:endParaRPr>
          </a:p>
          <a:p>
            <a:r>
              <a:rPr lang="sv-SE" sz="3200" dirty="0">
                <a:solidFill>
                  <a:srgbClr val="404040"/>
                </a:solidFill>
                <a:latin typeface="Perpetua" panose="02020502060401020303" pitchFamily="18" charset="77"/>
              </a:rPr>
              <a:t>To get the </a:t>
            </a:r>
            <a:r>
              <a:rPr lang="sv-SE" sz="3200" dirty="0" err="1">
                <a:solidFill>
                  <a:srgbClr val="404040"/>
                </a:solidFill>
                <a:latin typeface="Perpetua" panose="02020502060401020303" pitchFamily="18" charset="77"/>
              </a:rPr>
              <a:t>method</a:t>
            </a:r>
            <a:r>
              <a:rPr lang="sv-SE" sz="3200" dirty="0">
                <a:solidFill>
                  <a:srgbClr val="404040"/>
                </a:solidFill>
                <a:latin typeface="Perpetua" panose="02020502060401020303" pitchFamily="18" charset="77"/>
              </a:rPr>
              <a:t> </a:t>
            </a:r>
            <a:r>
              <a:rPr lang="sv-SE" sz="3200" dirty="0" err="1">
                <a:solidFill>
                  <a:srgbClr val="404040"/>
                </a:solidFill>
                <a:latin typeface="Perpetua" panose="02020502060401020303" pitchFamily="18" charset="77"/>
              </a:rPr>
              <a:t>already</a:t>
            </a:r>
            <a:r>
              <a:rPr lang="sv-SE" sz="3200" dirty="0">
                <a:solidFill>
                  <a:srgbClr val="404040"/>
                </a:solidFill>
                <a:latin typeface="Perpetua" panose="02020502060401020303" pitchFamily="18" charset="77"/>
              </a:rPr>
              <a:t> in </a:t>
            </a:r>
            <a:r>
              <a:rPr lang="sv-SE" sz="3200" dirty="0" err="1">
                <a:solidFill>
                  <a:srgbClr val="404040"/>
                </a:solidFill>
                <a:latin typeface="Perpetua" panose="02020502060401020303" pitchFamily="18" charset="77"/>
              </a:rPr>
              <a:t>primary</a:t>
            </a:r>
            <a:r>
              <a:rPr lang="sv-SE" sz="3200" dirty="0">
                <a:solidFill>
                  <a:srgbClr val="404040"/>
                </a:solidFill>
                <a:latin typeface="Perpetua" panose="02020502060401020303" pitchFamily="18" charset="77"/>
              </a:rPr>
              <a:t> </a:t>
            </a:r>
            <a:r>
              <a:rPr lang="sv-SE" sz="3200" dirty="0" err="1">
                <a:solidFill>
                  <a:srgbClr val="404040"/>
                </a:solidFill>
                <a:latin typeface="Perpetua" panose="02020502060401020303" pitchFamily="18" charset="77"/>
              </a:rPr>
              <a:t>school</a:t>
            </a:r>
            <a:endParaRPr lang="sv-SE" sz="3200" dirty="0">
              <a:solidFill>
                <a:srgbClr val="404040"/>
              </a:solidFill>
              <a:latin typeface="Perpetua" panose="02020502060401020303" pitchFamily="18" charset="77"/>
            </a:endParaRPr>
          </a:p>
          <a:p>
            <a:endParaRPr lang="sv-SE" sz="3200" dirty="0">
              <a:solidFill>
                <a:srgbClr val="404040"/>
              </a:solidFill>
              <a:latin typeface="Perpetua" panose="02020502060401020303" pitchFamily="18" charset="77"/>
            </a:endParaRPr>
          </a:p>
        </p:txBody>
      </p:sp>
      <p:pic>
        <p:nvPicPr>
          <p:cNvPr id="9" name="Bildobjekt 12">
            <a:extLst>
              <a:ext uri="{FF2B5EF4-FFF2-40B4-BE49-F238E27FC236}">
                <a16:creationId xmlns:a16="http://schemas.microsoft.com/office/drawing/2014/main" id="{C47046F6-F7BC-874A-9CF0-A70044A84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407" y="5480254"/>
            <a:ext cx="1094722" cy="1022957"/>
          </a:xfrm>
          <a:prstGeom prst="rect">
            <a:avLst/>
          </a:prstGeom>
        </p:spPr>
      </p:pic>
      <p:pic>
        <p:nvPicPr>
          <p:cNvPr id="13" name="Bildobjekt 11">
            <a:extLst>
              <a:ext uri="{FF2B5EF4-FFF2-40B4-BE49-F238E27FC236}">
                <a16:creationId xmlns:a16="http://schemas.microsoft.com/office/drawing/2014/main" id="{40626B6D-0D80-3648-B4D5-B2BF8EE44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194" y="5689516"/>
            <a:ext cx="1603127" cy="604435"/>
          </a:xfrm>
          <a:prstGeom prst="rect">
            <a:avLst/>
          </a:prstGeom>
        </p:spPr>
      </p:pic>
      <p:pic>
        <p:nvPicPr>
          <p:cNvPr id="14" name="Bildobjekt 6">
            <a:extLst>
              <a:ext uri="{FF2B5EF4-FFF2-40B4-BE49-F238E27FC236}">
                <a16:creationId xmlns:a16="http://schemas.microsoft.com/office/drawing/2014/main" id="{6A9720D9-F382-1F4B-AA38-FF6E1BB7F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816" y="5636550"/>
            <a:ext cx="1566292" cy="657401"/>
          </a:xfrm>
          <a:prstGeom prst="rect">
            <a:avLst/>
          </a:prstGeom>
        </p:spPr>
      </p:pic>
      <p:pic>
        <p:nvPicPr>
          <p:cNvPr id="7" name="Bildobjekt 6" descr="En bild som visar person, bärbar dator, inomhus&#10;&#10;Automatiskt genererad beskrivning">
            <a:extLst>
              <a:ext uri="{FF2B5EF4-FFF2-40B4-BE49-F238E27FC236}">
                <a16:creationId xmlns:a16="http://schemas.microsoft.com/office/drawing/2014/main" id="{23148586-2560-9D4A-8C8B-D06AE59F9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949170"/>
            <a:ext cx="5068957" cy="33793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314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13466</TotalTime>
  <Words>378</Words>
  <Application>Microsoft Macintosh PowerPoint</Application>
  <PresentationFormat>Bredbild</PresentationFormat>
  <Paragraphs>96</Paragraphs>
  <Slides>11</Slides>
  <Notes>11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Perpetua</vt:lpstr>
      <vt:lpstr>Office-tema</vt:lpstr>
      <vt:lpstr>Presentation of</vt:lpstr>
      <vt:lpstr>The national Association for social and mental health (RSMH) </vt:lpstr>
      <vt:lpstr>Background</vt:lpstr>
      <vt:lpstr>The purpose and target group of the project </vt:lpstr>
      <vt:lpstr>Partners </vt:lpstr>
      <vt:lpstr>Activities</vt:lpstr>
      <vt:lpstr>A former student  Linnea </vt:lpstr>
      <vt:lpstr>Success factors </vt:lpstr>
      <vt:lpstr>Challenges</vt:lpstr>
      <vt:lpstr>How do we proceed?</vt:lpstr>
      <vt:lpstr>Do you have any questions? Please, contact us!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/>
  <cp:lastModifiedBy>Malin Wigg</cp:lastModifiedBy>
  <cp:revision>325</cp:revision>
  <dcterms:created xsi:type="dcterms:W3CDTF">2021-07-30T08:27:59Z</dcterms:created>
  <dcterms:modified xsi:type="dcterms:W3CDTF">2021-09-26T16:08:11Z</dcterms:modified>
</cp:coreProperties>
</file>